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40" r:id="rId2"/>
    <p:sldId id="437" r:id="rId3"/>
    <p:sldId id="352" r:id="rId4"/>
    <p:sldId id="257" r:id="rId5"/>
    <p:sldId id="367" r:id="rId6"/>
    <p:sldId id="390" r:id="rId7"/>
    <p:sldId id="422" r:id="rId8"/>
    <p:sldId id="417" r:id="rId9"/>
    <p:sldId id="442" r:id="rId10"/>
    <p:sldId id="441" r:id="rId11"/>
    <p:sldId id="397" r:id="rId12"/>
    <p:sldId id="403" r:id="rId13"/>
    <p:sldId id="425" r:id="rId14"/>
    <p:sldId id="399" r:id="rId15"/>
    <p:sldId id="426" r:id="rId16"/>
    <p:sldId id="401" r:id="rId17"/>
    <p:sldId id="423" r:id="rId18"/>
    <p:sldId id="443" r:id="rId19"/>
    <p:sldId id="424" r:id="rId20"/>
    <p:sldId id="421" r:id="rId21"/>
    <p:sldId id="392" r:id="rId22"/>
    <p:sldId id="427" r:id="rId23"/>
    <p:sldId id="414" r:id="rId24"/>
    <p:sldId id="428" r:id="rId25"/>
    <p:sldId id="434" r:id="rId26"/>
    <p:sldId id="433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482D32-09E2-419D-88E3-BCDDF7A7203C}">
          <p14:sldIdLst>
            <p14:sldId id="440"/>
            <p14:sldId id="437"/>
            <p14:sldId id="352"/>
            <p14:sldId id="257"/>
            <p14:sldId id="367"/>
            <p14:sldId id="390"/>
            <p14:sldId id="422"/>
            <p14:sldId id="417"/>
            <p14:sldId id="442"/>
            <p14:sldId id="441"/>
            <p14:sldId id="397"/>
            <p14:sldId id="403"/>
            <p14:sldId id="425"/>
            <p14:sldId id="399"/>
            <p14:sldId id="426"/>
            <p14:sldId id="401"/>
            <p14:sldId id="423"/>
            <p14:sldId id="443"/>
            <p14:sldId id="424"/>
            <p14:sldId id="421"/>
            <p14:sldId id="392"/>
            <p14:sldId id="427"/>
            <p14:sldId id="414"/>
            <p14:sldId id="428"/>
            <p14:sldId id="434"/>
            <p14:sldId id="433"/>
          </p14:sldIdLst>
        </p14:section>
        <p14:section name="Untitled Section" id="{C8F6BDFD-61BC-4E89-B380-2342FA463A08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40C0"/>
    <a:srgbClr val="00B050"/>
    <a:srgbClr val="FF0000"/>
    <a:srgbClr val="D9D9D9"/>
    <a:srgbClr val="A5A5A5"/>
    <a:srgbClr val="777777"/>
    <a:srgbClr val="F6F6F4"/>
    <a:srgbClr val="E9E8E4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66890" autoAdjust="0"/>
  </p:normalViewPr>
  <p:slideViewPr>
    <p:cSldViewPr snapToGrid="0">
      <p:cViewPr varScale="1">
        <p:scale>
          <a:sx n="76" d="100"/>
          <a:sy n="76" d="100"/>
        </p:scale>
        <p:origin x="1560" y="84"/>
      </p:cViewPr>
      <p:guideLst/>
    </p:cSldViewPr>
  </p:slideViewPr>
  <p:outlineViewPr>
    <p:cViewPr>
      <p:scale>
        <a:sx n="33" d="100"/>
        <a:sy n="33" d="100"/>
      </p:scale>
      <p:origin x="0" y="-42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3448F-3A69-4D00-BEC4-199950B08586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7DAF2-D9FD-4201-8A83-D0347E71D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2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55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6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24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Token 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28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A56FE-9151-48FE-8B89-862BE3D70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8CCD8-BF93-2418-9FA1-5A7549DD2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58A62-67C8-EA32-32C3-D18A21B3B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1FC9C-D721-908C-DB55-7F547217B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5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9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28CE5-FA37-DBD2-7450-CC43FF13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77719-23ED-A581-EEEA-1BB18C5DF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92604-CAC1-B1E3-B160-FC8CCCD75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7F351-3282-E0F7-15EF-966EADFF8C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2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46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0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https://projector.tensorflow.org/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5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00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57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26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7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64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3F17-F05A-72BB-237B-1E41A3775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04080-C480-3EA2-4A0C-983353B06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6CF4F-D1BC-2215-654A-4D825ED04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15C3-7A4B-771F-9E59-8E7B1201C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62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CD9FB-5001-9BE6-A218-99A8B9B8C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EE04D-87DE-F1EE-4D7C-C32F2FAFC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93EF4-A514-8F4E-4019-6032BDD6D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21F82-1346-37A0-4ACF-D0D7ACDB4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30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i="0" dirty="0">
              <a:solidFill>
                <a:srgbClr val="FFFFFF"/>
              </a:solidFill>
              <a:effectLst/>
              <a:latin typeface="Lexend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0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F96A-5AA0-F2BD-D0D8-F06300A31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388EB-D57D-7298-0B13-303E9F2AD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B266E-667C-9009-B4B7-F747E07A9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D60FB-3C29-669F-01E6-56D20806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00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87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2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hyperlink" Target="https://github.com/ebicogl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0EC14E-2420-479F-84C5-D6905D2407C7}"/>
              </a:ext>
            </a:extLst>
          </p:cNvPr>
          <p:cNvSpPr/>
          <p:nvPr/>
        </p:nvSpPr>
        <p:spPr>
          <a:xfrm>
            <a:off x="0" y="524140"/>
            <a:ext cx="8987884" cy="1053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>
                <a:latin typeface="Raleway Black" pitchFamily="2" charset="0"/>
              </a:rPr>
              <a:t> ANATOMY of AI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7973E-38B8-4796-8C9F-D5F95C8BDA18}"/>
              </a:ext>
            </a:extLst>
          </p:cNvPr>
          <p:cNvSpPr/>
          <p:nvPr/>
        </p:nvSpPr>
        <p:spPr>
          <a:xfrm>
            <a:off x="-1" y="2442118"/>
            <a:ext cx="8352263" cy="33647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latin typeface="Raleway" pitchFamily="2" charset="0"/>
                <a:ea typeface="Euclid Circular B Light" panose="020B0304000000000000" pitchFamily="34" charset="0"/>
              </a:rPr>
              <a:t> </a:t>
            </a:r>
            <a: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  <a:t>Prediction,</a:t>
            </a:r>
            <a:b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</a:br>
            <a: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  <a:t> Context,</a:t>
            </a:r>
            <a:b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</a:br>
            <a:r>
              <a:rPr lang="en-US" sz="4400" dirty="0">
                <a:latin typeface="Raleway SemiBold" pitchFamily="2" charset="0"/>
                <a:ea typeface="Euclid Circular B Light" panose="020B0304000000000000" pitchFamily="34" charset="0"/>
              </a:rPr>
              <a:t> Real-World Usages in .NET</a:t>
            </a:r>
          </a:p>
        </p:txBody>
      </p:sp>
      <p:sp>
        <p:nvSpPr>
          <p:cNvPr id="17" name="Metin kutusu 3">
            <a:extLst>
              <a:ext uri="{FF2B5EF4-FFF2-40B4-BE49-F238E27FC236}">
                <a16:creationId xmlns:a16="http://schemas.microsoft.com/office/drawing/2014/main" id="{24E3C7B3-C391-42EC-8C2F-060BB49353FF}"/>
              </a:ext>
            </a:extLst>
          </p:cNvPr>
          <p:cNvSpPr txBox="1"/>
          <p:nvPr/>
        </p:nvSpPr>
        <p:spPr>
          <a:xfrm>
            <a:off x="7014118" y="5099013"/>
            <a:ext cx="4850780" cy="1415772"/>
          </a:xfrm>
          <a:prstGeom prst="rect">
            <a:avLst/>
          </a:prstGeom>
          <a:ln w="38100"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3000" dirty="0">
                <a:latin typeface="Raleway Black" pitchFamily="2" charset="0"/>
                <a:ea typeface="Euclid Circular B Light" panose="020B0304000000000000" pitchFamily="34" charset="0"/>
                <a:cs typeface="Poppins" panose="00000500000000000000" pitchFamily="2" charset="0"/>
              </a:rPr>
              <a:t>Alper Ebiçoğlu</a:t>
            </a:r>
          </a:p>
          <a:p>
            <a:pPr algn="r"/>
            <a:r>
              <a:rPr lang="en-GB" sz="2800" dirty="0">
                <a:solidFill>
                  <a:srgbClr val="565656"/>
                </a:solidFill>
                <a:latin typeface="Raleway SemiBold" pitchFamily="2" charset="0"/>
                <a:cs typeface="Poppins" panose="00000500000000000000" pitchFamily="2" charset="0"/>
              </a:rPr>
              <a:t>Co-Founder of Volosoft</a:t>
            </a:r>
          </a:p>
          <a:p>
            <a:pPr algn="r"/>
            <a:r>
              <a:rPr lang="en-US" sz="2800" dirty="0">
                <a:solidFill>
                  <a:srgbClr val="565656"/>
                </a:solidFill>
                <a:latin typeface="Raleway SemiBold" pitchFamily="2" charset="0"/>
                <a:ea typeface="Euclid Circular B Light" panose="020B0304000000000000" pitchFamily="34" charset="0"/>
              </a:rPr>
              <a:t>/alperebicoglu</a:t>
            </a:r>
            <a:endParaRPr lang="tr-TR" sz="2800" dirty="0">
              <a:solidFill>
                <a:srgbClr val="565656"/>
              </a:solidFill>
              <a:latin typeface="Raleway SemiBold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75088-D473-4834-BB8F-EE9210DBB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4118" y="1862960"/>
            <a:ext cx="3465829" cy="32472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28BEA-56D1-43AB-B1D7-9A7CCCDDC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2" y="6077602"/>
            <a:ext cx="323164" cy="3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4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FCE4-5B83-DF66-3B5F-BF138541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D9294C-4F0E-4246-A9DF-97624168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60878" y="1170969"/>
            <a:ext cx="2070243" cy="2070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6B8590-93A4-21C4-A14F-64231879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37891"/>
            <a:ext cx="12192000" cy="2835666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Raleway Medium" pitchFamily="2" charset="0"/>
                <a:ea typeface="Euclid Circular B" panose="020B0504000000000000" pitchFamily="34" charset="0"/>
              </a:rPr>
              <a:t>Simply, how AI works…</a:t>
            </a:r>
            <a:endParaRPr lang="en-US" sz="5400" b="1" noProof="0" dirty="0">
              <a:solidFill>
                <a:srgbClr val="292D33"/>
              </a:solidFill>
              <a:latin typeface="Raleway Medium" pitchFamily="2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76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AEFED9-4C0C-4A64-A7B1-71C92F502984}"/>
              </a:ext>
            </a:extLst>
          </p:cNvPr>
          <p:cNvSpPr/>
          <p:nvPr/>
        </p:nvSpPr>
        <p:spPr>
          <a:xfrm>
            <a:off x="8755243" y="3863247"/>
            <a:ext cx="2970360" cy="25162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400" b="1" i="0" dirty="0">
                <a:effectLst/>
                <a:latin typeface="Lexend"/>
              </a:rPr>
              <a:t>English vowels: </a:t>
            </a:r>
          </a:p>
          <a:p>
            <a:r>
              <a:rPr lang="pt-BR" sz="2400" i="0" dirty="0">
                <a:effectLst/>
                <a:latin typeface="Lexend"/>
              </a:rPr>
              <a:t>a, e, i, o, u</a:t>
            </a:r>
          </a:p>
          <a:p>
            <a:endParaRPr lang="pt-BR" sz="2400" i="0" dirty="0">
              <a:effectLst/>
              <a:latin typeface="Lexend"/>
            </a:endParaRPr>
          </a:p>
          <a:p>
            <a:r>
              <a:rPr lang="pt-BR" sz="2400" b="1" dirty="0">
                <a:latin typeface="Lexend"/>
              </a:rPr>
              <a:t>Turkish vowels: </a:t>
            </a:r>
          </a:p>
          <a:p>
            <a:r>
              <a:rPr lang="pt-BR" sz="2400" dirty="0">
                <a:latin typeface="Lexend"/>
              </a:rPr>
              <a:t>a, ı, o, u, e, i, ö, ü</a:t>
            </a:r>
            <a:endParaRPr lang="en-US" sz="2400" dirty="0">
              <a:latin typeface="Lexend"/>
            </a:endParaRPr>
          </a:p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0C97DB-6D19-7656-3E9D-C4ADCB9B6DE9}"/>
              </a:ext>
            </a:extLst>
          </p:cNvPr>
          <p:cNvSpPr txBox="1">
            <a:spLocks/>
          </p:cNvSpPr>
          <p:nvPr/>
        </p:nvSpPr>
        <p:spPr>
          <a:xfrm>
            <a:off x="146528" y="177702"/>
            <a:ext cx="12045471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aleway Medium" pitchFamily="2" charset="0"/>
              </a:rPr>
              <a:t>Markov Chains  (1913) </a:t>
            </a:r>
            <a:r>
              <a:rPr lang="en-US" dirty="0">
                <a:latin typeface="Raleway" pitchFamily="2" charset="0"/>
              </a:rPr>
              <a:t>- The First Algorithm of Generative AI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D93A1F58-36B8-48CF-859F-AD854DF2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29" y="1610588"/>
            <a:ext cx="346555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E3C5DF-C73A-47C5-A3A5-FB97BD60C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972" y="1021334"/>
            <a:ext cx="3505027" cy="5683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53CF7D-3F42-48FB-9DFC-8452BE72C7F7}"/>
              </a:ext>
            </a:extLst>
          </p:cNvPr>
          <p:cNvSpPr txBox="1"/>
          <p:nvPr/>
        </p:nvSpPr>
        <p:spPr>
          <a:xfrm>
            <a:off x="1143789" y="6121971"/>
            <a:ext cx="1733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exend"/>
              </a:rPr>
              <a:t>Andrey Markov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0E530D-54DE-437D-B116-1936437B67B3}"/>
              </a:ext>
            </a:extLst>
          </p:cNvPr>
          <p:cNvSpPr/>
          <p:nvPr/>
        </p:nvSpPr>
        <p:spPr>
          <a:xfrm>
            <a:off x="8755242" y="1021334"/>
            <a:ext cx="2970361" cy="212028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Lexend"/>
              </a:rPr>
              <a:t>Russian Language</a:t>
            </a:r>
          </a:p>
          <a:p>
            <a:endParaRPr lang="en-US" sz="2400" dirty="0">
              <a:latin typeface="Lexend"/>
            </a:endParaRPr>
          </a:p>
          <a:p>
            <a:r>
              <a:rPr lang="en-US" sz="2400" dirty="0">
                <a:latin typeface="Lexend"/>
              </a:rPr>
              <a:t>Vowels: 43%</a:t>
            </a:r>
          </a:p>
          <a:p>
            <a:r>
              <a:rPr lang="en-US" sz="2400" dirty="0">
                <a:latin typeface="Lexend"/>
              </a:rPr>
              <a:t>Consonants: 57%</a:t>
            </a:r>
          </a:p>
        </p:txBody>
      </p:sp>
    </p:spTree>
    <p:extLst>
      <p:ext uri="{BB962C8B-B14F-4D97-AF65-F5344CB8AC3E}">
        <p14:creationId xmlns:p14="http://schemas.microsoft.com/office/powerpoint/2010/main" val="1333158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497A1A-A912-431D-BE61-B835908ECE01}"/>
              </a:ext>
            </a:extLst>
          </p:cNvPr>
          <p:cNvSpPr/>
          <p:nvPr/>
        </p:nvSpPr>
        <p:spPr>
          <a:xfrm>
            <a:off x="257175" y="2028824"/>
            <a:ext cx="5200650" cy="6508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850E11-0BC2-42CC-8B9B-B959216D2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12608"/>
              </p:ext>
            </p:extLst>
          </p:nvPr>
        </p:nvGraphicFramePr>
        <p:xfrm>
          <a:off x="350962" y="1032984"/>
          <a:ext cx="5011880" cy="21023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52970">
                  <a:extLst>
                    <a:ext uri="{9D8B030D-6E8A-4147-A177-3AD203B41FA5}">
                      <a16:colId xmlns:a16="http://schemas.microsoft.com/office/drawing/2014/main" val="3320050592"/>
                    </a:ext>
                  </a:extLst>
                </a:gridCol>
                <a:gridCol w="1252970">
                  <a:extLst>
                    <a:ext uri="{9D8B030D-6E8A-4147-A177-3AD203B41FA5}">
                      <a16:colId xmlns:a16="http://schemas.microsoft.com/office/drawing/2014/main" val="4197730251"/>
                    </a:ext>
                  </a:extLst>
                </a:gridCol>
                <a:gridCol w="1252970">
                  <a:extLst>
                    <a:ext uri="{9D8B030D-6E8A-4147-A177-3AD203B41FA5}">
                      <a16:colId xmlns:a16="http://schemas.microsoft.com/office/drawing/2014/main" val="3373706680"/>
                    </a:ext>
                  </a:extLst>
                </a:gridCol>
                <a:gridCol w="1252970">
                  <a:extLst>
                    <a:ext uri="{9D8B030D-6E8A-4147-A177-3AD203B41FA5}">
                      <a16:colId xmlns:a16="http://schemas.microsoft.com/office/drawing/2014/main" val="1492630095"/>
                    </a:ext>
                  </a:extLst>
                </a:gridCol>
              </a:tblGrid>
              <a:tr h="5255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A5A5A5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Cloudy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Rainy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797624"/>
                  </a:ext>
                </a:extLst>
              </a:tr>
              <a:tr h="525582">
                <a:tc>
                  <a:txBody>
                    <a:bodyPr/>
                    <a:lstStyle/>
                    <a:p>
                      <a:r>
                        <a:rPr lang="en-US" b="1" dirty="0"/>
                        <a:t>Sunny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739777"/>
                  </a:ext>
                </a:extLst>
              </a:tr>
              <a:tr h="525582">
                <a:tc>
                  <a:txBody>
                    <a:bodyPr/>
                    <a:lstStyle/>
                    <a:p>
                      <a:r>
                        <a:rPr lang="en-US" b="1" dirty="0"/>
                        <a:t>Cloudy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793229"/>
                  </a:ext>
                </a:extLst>
              </a:tr>
              <a:tr h="525582">
                <a:tc>
                  <a:txBody>
                    <a:bodyPr/>
                    <a:lstStyle/>
                    <a:p>
                      <a:r>
                        <a:rPr lang="en-US" b="1" dirty="0"/>
                        <a:t>Rainy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029124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B4CCC45-F637-4896-8237-4BDAF538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9" y="211397"/>
            <a:ext cx="10515600" cy="6845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latin typeface="Raleway Medium" pitchFamily="2" charset="0"/>
              </a:rPr>
              <a:t>Probability Matrix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27AA9C-BEA8-4D29-9247-2502386D8C3B}"/>
              </a:ext>
            </a:extLst>
          </p:cNvPr>
          <p:cNvSpPr txBox="1"/>
          <p:nvPr/>
        </p:nvSpPr>
        <p:spPr>
          <a:xfrm>
            <a:off x="6829160" y="1276536"/>
            <a:ext cx="438391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Lexend"/>
              </a:rPr>
              <a:t>Today is </a:t>
            </a:r>
            <a:r>
              <a:rPr lang="en-US" sz="4400" b="1" dirty="0">
                <a:solidFill>
                  <a:srgbClr val="4472C4"/>
                </a:solidFill>
                <a:latin typeface="Lexend"/>
              </a:rPr>
              <a:t>cloudy</a:t>
            </a:r>
            <a:r>
              <a:rPr lang="en-US" sz="4400" dirty="0">
                <a:latin typeface="Lexend"/>
              </a:rPr>
              <a:t>… Next 2 days?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06EFA6-ED87-478F-A8BD-C14F45B39BFD}"/>
              </a:ext>
            </a:extLst>
          </p:cNvPr>
          <p:cNvGrpSpPr/>
          <p:nvPr/>
        </p:nvGrpSpPr>
        <p:grpSpPr>
          <a:xfrm>
            <a:off x="0" y="3290879"/>
            <a:ext cx="12192000" cy="1756787"/>
            <a:chOff x="0" y="3290879"/>
            <a:chExt cx="12192000" cy="17567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FDAD23-A092-4801-8F62-1059A510A933}"/>
                </a:ext>
              </a:extLst>
            </p:cNvPr>
            <p:cNvSpPr/>
            <p:nvPr/>
          </p:nvSpPr>
          <p:spPr>
            <a:xfrm>
              <a:off x="0" y="3290879"/>
              <a:ext cx="12192000" cy="1756787"/>
            </a:xfrm>
            <a:prstGeom prst="rect">
              <a:avLst/>
            </a:prstGeom>
            <a:solidFill>
              <a:srgbClr val="7C9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AE5320-153B-477D-AB4E-EE9EA2C41401}"/>
                </a:ext>
              </a:extLst>
            </p:cNvPr>
            <p:cNvGrpSpPr/>
            <p:nvPr/>
          </p:nvGrpSpPr>
          <p:grpSpPr>
            <a:xfrm>
              <a:off x="1285228" y="3521032"/>
              <a:ext cx="10145938" cy="1437492"/>
              <a:chOff x="163117" y="3581715"/>
              <a:chExt cx="10145938" cy="143749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58A10A-E72D-45A4-B925-95223C69AD7E}"/>
                  </a:ext>
                </a:extLst>
              </p:cNvPr>
              <p:cNvSpPr txBox="1"/>
              <p:nvPr/>
            </p:nvSpPr>
            <p:spPr>
              <a:xfrm>
                <a:off x="7899008" y="3581715"/>
                <a:ext cx="2410047" cy="1384995"/>
              </a:xfrm>
              <a:prstGeom prst="rect">
                <a:avLst/>
              </a:prstGeom>
              <a:noFill/>
            </p:spPr>
            <p:txBody>
              <a:bodyPr wrap="square" numCol="1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Lexend"/>
                  </a:rPr>
                  <a:t>Sunny: %20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Lexend"/>
                  </a:rPr>
                  <a:t>Cloudy: %30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latin typeface="Lexend"/>
                  </a:rPr>
                  <a:t>Rainy: %50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334E78F-93B1-404F-B79C-8E6D0BA0254C}"/>
                  </a:ext>
                </a:extLst>
              </p:cNvPr>
              <p:cNvGrpSpPr/>
              <p:nvPr/>
            </p:nvGrpSpPr>
            <p:grpSpPr>
              <a:xfrm>
                <a:off x="163117" y="3603549"/>
                <a:ext cx="7067100" cy="1415658"/>
                <a:chOff x="113289" y="4093426"/>
                <a:chExt cx="6403250" cy="165305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2D02F24C-15F2-414B-B3A6-FFF42A08D7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0337" y="4147332"/>
                      <a:ext cx="2669974" cy="15206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.6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0.3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0.2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0.3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0.4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0.1</m:t>
                                      </m:r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2D02F24C-15F2-414B-B3A6-FFF42A08D7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50337" y="4147332"/>
                      <a:ext cx="2669974" cy="152066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782B820-1A55-46F9-80CC-41961422BD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3289" y="4093426"/>
                      <a:ext cx="1030479" cy="16284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782B820-1A55-46F9-80CC-41961422BD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3289" y="4093426"/>
                      <a:ext cx="1030479" cy="162847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D71BDBA-3A6E-4EDF-9D4B-29C422931560}"/>
                    </a:ext>
                  </a:extLst>
                </p:cNvPr>
                <p:cNvSpPr txBox="1"/>
                <p:nvPr/>
              </p:nvSpPr>
              <p:spPr>
                <a:xfrm>
                  <a:off x="1002091" y="4512338"/>
                  <a:ext cx="462400" cy="6828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Cambria Math" panose="02040503050406030204" pitchFamily="18" charset="0"/>
                    </a:rPr>
                    <a:t>x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B3D12F9-9036-43BA-8E75-7B57AC025602}"/>
                    </a:ext>
                  </a:extLst>
                </p:cNvPr>
                <p:cNvSpPr txBox="1"/>
                <p:nvPr/>
              </p:nvSpPr>
              <p:spPr>
                <a:xfrm>
                  <a:off x="4118613" y="4512338"/>
                  <a:ext cx="328932" cy="6828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Cambria Math" panose="02040503050406030204" pitchFamily="18" charset="0"/>
                    </a:rPr>
                    <a:t>=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643B83E4-9D86-4734-ABF3-E5FC8E718F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87046" y="4118000"/>
                      <a:ext cx="1130506" cy="16284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.2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643B83E4-9D86-4734-ABF3-E5FC8E718F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87046" y="4118000"/>
                      <a:ext cx="1130506" cy="162847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F850507-0B0A-4B1C-ACCD-84EFE3FD5248}"/>
                    </a:ext>
                  </a:extLst>
                </p:cNvPr>
                <p:cNvSpPr txBox="1"/>
                <p:nvPr/>
              </p:nvSpPr>
              <p:spPr>
                <a:xfrm>
                  <a:off x="5538621" y="4242921"/>
                  <a:ext cx="977918" cy="3953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/>
                    <a:t>Sunny</a:t>
                  </a:r>
                  <a:endParaRPr lang="en-US" sz="1600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43683B8-5FE2-40C2-9A24-C52CC1DAAC47}"/>
                    </a:ext>
                  </a:extLst>
                </p:cNvPr>
                <p:cNvSpPr txBox="1"/>
                <p:nvPr/>
              </p:nvSpPr>
              <p:spPr>
                <a:xfrm>
                  <a:off x="5538623" y="4784901"/>
                  <a:ext cx="939996" cy="3953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/>
                    <a:t>Cloudy</a:t>
                  </a:r>
                  <a:endParaRPr lang="en-US" sz="160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B6FDE01-A51B-4E41-9B65-3CAA1AA6ED1B}"/>
                    </a:ext>
                  </a:extLst>
                </p:cNvPr>
                <p:cNvSpPr txBox="1"/>
                <p:nvPr/>
              </p:nvSpPr>
              <p:spPr>
                <a:xfrm>
                  <a:off x="5538622" y="5296522"/>
                  <a:ext cx="939995" cy="3953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/>
                    <a:t>Rainy</a:t>
                  </a:r>
                  <a:endParaRPr lang="en-US" sz="1600" dirty="0"/>
                </a:p>
              </p:txBody>
            </p:sp>
          </p:grp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268FD6-3ACD-407D-9085-01BC8B217584}"/>
                </a:ext>
              </a:extLst>
            </p:cNvPr>
            <p:cNvSpPr txBox="1"/>
            <p:nvPr/>
          </p:nvSpPr>
          <p:spPr>
            <a:xfrm>
              <a:off x="78099" y="3358200"/>
              <a:ext cx="781741" cy="3693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b="1" dirty="0">
                  <a:latin typeface="Lexend"/>
                </a:rPr>
                <a:t>DAY 1</a:t>
              </a:r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CE3CDD6-BF9D-4E1B-AB39-5BE541842C5D}"/>
              </a:ext>
            </a:extLst>
          </p:cNvPr>
          <p:cNvGrpSpPr/>
          <p:nvPr/>
        </p:nvGrpSpPr>
        <p:grpSpPr>
          <a:xfrm>
            <a:off x="0" y="5059565"/>
            <a:ext cx="12191999" cy="1756787"/>
            <a:chOff x="0" y="5059565"/>
            <a:chExt cx="12191999" cy="17567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927F043-087A-4C72-BD02-443A57E74923}"/>
                </a:ext>
              </a:extLst>
            </p:cNvPr>
            <p:cNvSpPr/>
            <p:nvPr/>
          </p:nvSpPr>
          <p:spPr>
            <a:xfrm>
              <a:off x="0" y="5059565"/>
              <a:ext cx="12191999" cy="1756787"/>
            </a:xfrm>
            <a:prstGeom prst="rect">
              <a:avLst/>
            </a:prstGeom>
            <a:solidFill>
              <a:srgbClr val="F6BE98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422B8A-5061-485E-8FCF-31B59EFEA1ED}"/>
                </a:ext>
              </a:extLst>
            </p:cNvPr>
            <p:cNvSpPr txBox="1"/>
            <p:nvPr/>
          </p:nvSpPr>
          <p:spPr>
            <a:xfrm>
              <a:off x="8937797" y="5250269"/>
              <a:ext cx="249220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Lexend"/>
                </a:rPr>
                <a:t>Sunny: %38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Lexend"/>
                </a:rPr>
                <a:t>Cloudy: %20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b="1" dirty="0">
                  <a:latin typeface="Lexend"/>
                </a:rPr>
                <a:t>Rainy: %42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4C555E-27D9-4DBD-A5AE-AEEBEC7FED4C}"/>
                </a:ext>
              </a:extLst>
            </p:cNvPr>
            <p:cNvGrpSpPr/>
            <p:nvPr/>
          </p:nvGrpSpPr>
          <p:grpSpPr>
            <a:xfrm>
              <a:off x="1285228" y="5261648"/>
              <a:ext cx="7067100" cy="1394613"/>
              <a:chOff x="-38940" y="4093426"/>
              <a:chExt cx="6403249" cy="16284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8F87B35-54DA-4783-87E0-5E33FAFD02BC}"/>
                      </a:ext>
                    </a:extLst>
                  </p:cNvPr>
                  <p:cNvSpPr txBox="1"/>
                  <p:nvPr/>
                </p:nvSpPr>
                <p:spPr>
                  <a:xfrm>
                    <a:off x="1295422" y="4147334"/>
                    <a:ext cx="2669974" cy="152066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.6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0.4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8F87B35-54DA-4783-87E0-5E33FAFD02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5422" y="4147334"/>
                    <a:ext cx="2669974" cy="1520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7D63C9-A743-4674-A1AF-DD479E213C84}"/>
                      </a:ext>
                    </a:extLst>
                  </p:cNvPr>
                  <p:cNvSpPr txBox="1"/>
                  <p:nvPr/>
                </p:nvSpPr>
                <p:spPr>
                  <a:xfrm>
                    <a:off x="-38940" y="4093426"/>
                    <a:ext cx="1030479" cy="16284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97D63C9-A743-4674-A1AF-DD479E213C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8940" y="4093426"/>
                    <a:ext cx="1030479" cy="162847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26CFE8-1790-4D19-B959-0722C669501D}"/>
                  </a:ext>
                </a:extLst>
              </p:cNvPr>
              <p:cNvSpPr txBox="1"/>
              <p:nvPr/>
            </p:nvSpPr>
            <p:spPr>
              <a:xfrm>
                <a:off x="875729" y="4512338"/>
                <a:ext cx="462400" cy="682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Cambria Math" panose="02040503050406030204" pitchFamily="18" charset="0"/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4CC4BD-012A-443E-AF62-B3D8604B108A}"/>
                  </a:ext>
                </a:extLst>
              </p:cNvPr>
              <p:cNvSpPr txBox="1"/>
              <p:nvPr/>
            </p:nvSpPr>
            <p:spPr>
              <a:xfrm>
                <a:off x="3984736" y="4512338"/>
                <a:ext cx="328932" cy="682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Cambria Math" panose="02040503050406030204" pitchFamily="18" charset="0"/>
                  </a:rPr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1D0149-7A67-48E8-9BE2-119BC1EEAFE9}"/>
                      </a:ext>
                    </a:extLst>
                  </p:cNvPr>
                  <p:cNvSpPr txBox="1"/>
                  <p:nvPr/>
                </p:nvSpPr>
                <p:spPr>
                  <a:xfrm>
                    <a:off x="4255886" y="4093426"/>
                    <a:ext cx="1130506" cy="16284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.38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0.42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1D0149-7A67-48E8-9BE2-119BC1EEAF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5886" y="4093426"/>
                    <a:ext cx="1130506" cy="162847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638339-2672-467E-A28B-915454F6393E}"/>
                  </a:ext>
                </a:extLst>
              </p:cNvPr>
              <p:cNvSpPr txBox="1"/>
              <p:nvPr/>
            </p:nvSpPr>
            <p:spPr>
              <a:xfrm>
                <a:off x="5386391" y="4225010"/>
                <a:ext cx="977918" cy="39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Sunny</a:t>
                </a:r>
                <a:endParaRPr lang="en-US" sz="16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4C0C13-AED6-4C6D-9482-8D2A3CF888B4}"/>
                  </a:ext>
                </a:extLst>
              </p:cNvPr>
              <p:cNvSpPr txBox="1"/>
              <p:nvPr/>
            </p:nvSpPr>
            <p:spPr>
              <a:xfrm>
                <a:off x="5386391" y="4738699"/>
                <a:ext cx="939996" cy="39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Cloudy</a:t>
                </a:r>
                <a:endParaRPr lang="en-US" sz="16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04E83C-84D6-4991-99FB-ADACEDD16325}"/>
                  </a:ext>
                </a:extLst>
              </p:cNvPr>
              <p:cNvSpPr txBox="1"/>
              <p:nvPr/>
            </p:nvSpPr>
            <p:spPr>
              <a:xfrm>
                <a:off x="5386391" y="5288788"/>
                <a:ext cx="939995" cy="395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Rainy</a:t>
                </a:r>
                <a:endParaRPr lang="en-US" sz="1600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CE7C78-4EAE-4E22-A106-A6E892FC4FF4}"/>
                </a:ext>
              </a:extLst>
            </p:cNvPr>
            <p:cNvSpPr txBox="1"/>
            <p:nvPr/>
          </p:nvSpPr>
          <p:spPr>
            <a:xfrm>
              <a:off x="78099" y="5148998"/>
              <a:ext cx="781741" cy="3693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b="1" dirty="0">
                  <a:latin typeface="Lexend"/>
                </a:rPr>
                <a:t>DAY 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D5665-6C57-9EB5-7172-C1516374B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13400B-3DE2-2F44-A37A-F44DC52F4920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2.1 - Markov Letter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DBB5B-61DE-FB86-0287-43837BB9E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7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C2071D-FC44-4825-856A-F89C8BC1F4D4}"/>
              </a:ext>
            </a:extLst>
          </p:cNvPr>
          <p:cNvSpPr txBox="1">
            <a:spLocks/>
          </p:cNvSpPr>
          <p:nvPr/>
        </p:nvSpPr>
        <p:spPr>
          <a:xfrm>
            <a:off x="146529" y="177702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>
                <a:solidFill>
                  <a:schemeClr val="bg1"/>
                </a:solidFill>
                <a:latin typeface="Raleway Medium" pitchFamily="2" charset="0"/>
              </a:rPr>
              <a:t>Turkish Letter Transition Probability Matrix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97E927-BF4F-4A5B-8ACD-08C117B1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9" y="1075892"/>
            <a:ext cx="9651856" cy="539697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88A908A-CFA1-466A-838C-213E198970FE}"/>
              </a:ext>
            </a:extLst>
          </p:cNvPr>
          <p:cNvSpPr/>
          <p:nvPr/>
        </p:nvSpPr>
        <p:spPr>
          <a:xfrm>
            <a:off x="311729" y="4426528"/>
            <a:ext cx="696190" cy="66501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ADDFB4-71C9-47CC-A29C-1786E7948F3F}"/>
              </a:ext>
            </a:extLst>
          </p:cNvPr>
          <p:cNvSpPr/>
          <p:nvPr/>
        </p:nvSpPr>
        <p:spPr>
          <a:xfrm>
            <a:off x="7375814" y="1143001"/>
            <a:ext cx="696190" cy="66501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E2CD57-D0BC-4594-A5F0-F1CC9F948C20}"/>
              </a:ext>
            </a:extLst>
          </p:cNvPr>
          <p:cNvSpPr/>
          <p:nvPr/>
        </p:nvSpPr>
        <p:spPr>
          <a:xfrm>
            <a:off x="7114310" y="4374573"/>
            <a:ext cx="1177635" cy="69619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F16092-EDB4-4948-BBB6-961DFDF292ED}"/>
              </a:ext>
            </a:extLst>
          </p:cNvPr>
          <p:cNvSpPr txBox="1">
            <a:spLocks/>
          </p:cNvSpPr>
          <p:nvPr/>
        </p:nvSpPr>
        <p:spPr>
          <a:xfrm>
            <a:off x="10101306" y="3890705"/>
            <a:ext cx="2090694" cy="1180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 err="1">
                <a:solidFill>
                  <a:srgbClr val="FF0000"/>
                </a:solidFill>
                <a:latin typeface="Arial Black" panose="020B0A04020102020204" pitchFamily="34" charset="0"/>
              </a:rPr>
              <a:t>de</a:t>
            </a:r>
            <a:r>
              <a:rPr lang="en-US" sz="4300" dirty="0" err="1">
                <a:solidFill>
                  <a:srgbClr val="00B050"/>
                </a:solidFill>
                <a:latin typeface="Arial Black" panose="020B0A04020102020204" pitchFamily="34" charset="0"/>
              </a:rPr>
              <a:t>d</a:t>
            </a:r>
            <a:r>
              <a:rPr lang="en-US" sz="4300" dirty="0" err="1">
                <a:solidFill>
                  <a:srgbClr val="0040C0"/>
                </a:solidFill>
                <a:latin typeface="Arial Black" panose="020B0A04020102020204" pitchFamily="34" charset="0"/>
              </a:rPr>
              <a:t>e</a:t>
            </a:r>
            <a:endParaRPr lang="en-US" sz="4300" dirty="0">
              <a:solidFill>
                <a:srgbClr val="0040C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CBAA46-4648-467B-BBEC-0F8323583D83}"/>
              </a:ext>
            </a:extLst>
          </p:cNvPr>
          <p:cNvSpPr txBox="1">
            <a:spLocks/>
          </p:cNvSpPr>
          <p:nvPr/>
        </p:nvSpPr>
        <p:spPr>
          <a:xfrm>
            <a:off x="9889155" y="1719843"/>
            <a:ext cx="2081888" cy="8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</a:rPr>
              <a:t>Output:</a:t>
            </a:r>
            <a:endParaRPr lang="en-US" b="1" u="sng" dirty="0">
              <a:solidFill>
                <a:schemeClr val="bg1"/>
              </a:solidFill>
              <a:latin typeface="Lexend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EE5366-64EA-46C7-805F-39EB7F840142}"/>
              </a:ext>
            </a:extLst>
          </p:cNvPr>
          <p:cNvSpPr txBox="1">
            <a:spLocks/>
          </p:cNvSpPr>
          <p:nvPr/>
        </p:nvSpPr>
        <p:spPr>
          <a:xfrm>
            <a:off x="10128017" y="3287062"/>
            <a:ext cx="1339327" cy="8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FF0000"/>
                </a:solidFill>
                <a:latin typeface="Arial Black" panose="020B0A04020102020204" pitchFamily="34" charset="0"/>
              </a:rPr>
              <a:t>de</a:t>
            </a:r>
            <a:r>
              <a:rPr lang="en-US" dirty="0" err="1">
                <a:solidFill>
                  <a:srgbClr val="00B050"/>
                </a:solidFill>
                <a:latin typeface="Arial Black" panose="020B0A04020102020204" pitchFamily="34" charset="0"/>
              </a:rPr>
              <a:t>d</a:t>
            </a:r>
            <a:endParaRPr lang="en-US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643377-B7FC-4F66-BDE3-5275E7812CC2}"/>
              </a:ext>
            </a:extLst>
          </p:cNvPr>
          <p:cNvSpPr txBox="1">
            <a:spLocks/>
          </p:cNvSpPr>
          <p:nvPr/>
        </p:nvSpPr>
        <p:spPr>
          <a:xfrm>
            <a:off x="10115985" y="2541906"/>
            <a:ext cx="1339327" cy="8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de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9C597633-2181-4B19-90F4-4C18D27C9EFA}"/>
              </a:ext>
            </a:extLst>
          </p:cNvPr>
          <p:cNvSpPr/>
          <p:nvPr/>
        </p:nvSpPr>
        <p:spPr>
          <a:xfrm rot="13393195">
            <a:off x="9802396" y="2683267"/>
            <a:ext cx="957313" cy="911997"/>
          </a:xfrm>
          <a:prstGeom prst="arc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D888118-3121-4924-8AD0-BEF8ABE69384}"/>
              </a:ext>
            </a:extLst>
          </p:cNvPr>
          <p:cNvSpPr/>
          <p:nvPr/>
        </p:nvSpPr>
        <p:spPr>
          <a:xfrm rot="13393195">
            <a:off x="9790363" y="3642953"/>
            <a:ext cx="957313" cy="911997"/>
          </a:xfrm>
          <a:prstGeom prst="arc">
            <a:avLst/>
          </a:prstGeom>
          <a:ln w="76200">
            <a:solidFill>
              <a:srgbClr val="A5A5A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2880F6-24B7-E666-6415-393383BC936F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 flipV="1">
            <a:off x="1007919" y="4722668"/>
            <a:ext cx="6106391" cy="36369"/>
          </a:xfrm>
          <a:prstGeom prst="line">
            <a:avLst/>
          </a:prstGeom>
          <a:ln w="762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C4D393-DAD7-D389-C632-A539280D9444}"/>
              </a:ext>
            </a:extLst>
          </p:cNvPr>
          <p:cNvCxnSpPr>
            <a:cxnSpLocks/>
            <a:stCxn id="14" idx="4"/>
            <a:endCxn id="23" idx="0"/>
          </p:cNvCxnSpPr>
          <p:nvPr/>
        </p:nvCxnSpPr>
        <p:spPr>
          <a:xfrm flipH="1">
            <a:off x="7703128" y="1808018"/>
            <a:ext cx="20781" cy="2566555"/>
          </a:xfrm>
          <a:prstGeom prst="line">
            <a:avLst/>
          </a:prstGeom>
          <a:ln w="76200">
            <a:solidFill>
              <a:srgbClr val="C0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7AF8EE9-5104-4F5D-BBED-B07565DDCE7C}"/>
              </a:ext>
            </a:extLst>
          </p:cNvPr>
          <p:cNvSpPr/>
          <p:nvPr/>
        </p:nvSpPr>
        <p:spPr>
          <a:xfrm>
            <a:off x="311729" y="5091545"/>
            <a:ext cx="696190" cy="66501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CBEE48-02A5-2A60-B4F2-664BAA7FF19B}"/>
              </a:ext>
            </a:extLst>
          </p:cNvPr>
          <p:cNvSpPr/>
          <p:nvPr/>
        </p:nvSpPr>
        <p:spPr>
          <a:xfrm>
            <a:off x="6040499" y="5039590"/>
            <a:ext cx="1073812" cy="6650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FF4DD3-F66F-CE99-373F-DCE210795F04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 flipV="1">
            <a:off x="1007919" y="5372099"/>
            <a:ext cx="5032580" cy="51955"/>
          </a:xfrm>
          <a:prstGeom prst="line">
            <a:avLst/>
          </a:prstGeom>
          <a:ln w="76200">
            <a:solidFill>
              <a:srgbClr val="00B05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B1C562-8CC6-A531-3EDC-DF2BE727791A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6577405" y="1789909"/>
            <a:ext cx="34351" cy="3249681"/>
          </a:xfrm>
          <a:prstGeom prst="line">
            <a:avLst/>
          </a:prstGeom>
          <a:ln w="76200">
            <a:solidFill>
              <a:srgbClr val="00B05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161CA75-1A9B-27D0-F7FD-EC3F68CD6F36}"/>
              </a:ext>
            </a:extLst>
          </p:cNvPr>
          <p:cNvSpPr/>
          <p:nvPr/>
        </p:nvSpPr>
        <p:spPr>
          <a:xfrm>
            <a:off x="6232066" y="1090922"/>
            <a:ext cx="696190" cy="66501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9C37FE-5790-F040-6166-2752F2183675}"/>
              </a:ext>
            </a:extLst>
          </p:cNvPr>
          <p:cNvSpPr/>
          <p:nvPr/>
        </p:nvSpPr>
        <p:spPr>
          <a:xfrm>
            <a:off x="299203" y="4414073"/>
            <a:ext cx="696190" cy="665017"/>
          </a:xfrm>
          <a:prstGeom prst="ellipse">
            <a:avLst/>
          </a:prstGeom>
          <a:noFill/>
          <a:ln w="76200">
            <a:solidFill>
              <a:srgbClr val="004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E014B7-9790-6B27-50C5-EAC04FBFE9E1}"/>
              </a:ext>
            </a:extLst>
          </p:cNvPr>
          <p:cNvCxnSpPr>
            <a:cxnSpLocks/>
          </p:cNvCxnSpPr>
          <p:nvPr/>
        </p:nvCxnSpPr>
        <p:spPr>
          <a:xfrm flipV="1">
            <a:off x="1007919" y="4722668"/>
            <a:ext cx="6106391" cy="36369"/>
          </a:xfrm>
          <a:prstGeom prst="line">
            <a:avLst/>
          </a:prstGeom>
          <a:ln w="76200">
            <a:solidFill>
              <a:srgbClr val="0040C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4A37872-5D83-1255-F1F5-48300428E765}"/>
              </a:ext>
            </a:extLst>
          </p:cNvPr>
          <p:cNvSpPr/>
          <p:nvPr/>
        </p:nvSpPr>
        <p:spPr>
          <a:xfrm>
            <a:off x="7126836" y="4353793"/>
            <a:ext cx="1177635" cy="696190"/>
          </a:xfrm>
          <a:prstGeom prst="rect">
            <a:avLst/>
          </a:prstGeom>
          <a:noFill/>
          <a:ln w="76200">
            <a:solidFill>
              <a:srgbClr val="004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07A826C-487B-1E48-9FA9-3A7E14675440}"/>
              </a:ext>
            </a:extLst>
          </p:cNvPr>
          <p:cNvCxnSpPr>
            <a:cxnSpLocks/>
          </p:cNvCxnSpPr>
          <p:nvPr/>
        </p:nvCxnSpPr>
        <p:spPr>
          <a:xfrm flipH="1">
            <a:off x="7715160" y="1797628"/>
            <a:ext cx="20781" cy="2566555"/>
          </a:xfrm>
          <a:prstGeom prst="line">
            <a:avLst/>
          </a:prstGeom>
          <a:ln w="76200">
            <a:solidFill>
              <a:srgbClr val="0040C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5034DAA-6F37-9AD5-2877-4F4AA50D8A7E}"/>
              </a:ext>
            </a:extLst>
          </p:cNvPr>
          <p:cNvSpPr/>
          <p:nvPr/>
        </p:nvSpPr>
        <p:spPr>
          <a:xfrm>
            <a:off x="7365423" y="1121795"/>
            <a:ext cx="696190" cy="665017"/>
          </a:xfrm>
          <a:prstGeom prst="ellipse">
            <a:avLst/>
          </a:prstGeom>
          <a:noFill/>
          <a:ln w="76200">
            <a:solidFill>
              <a:srgbClr val="004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7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3" grpId="0" animBg="1"/>
      <p:bldP spid="7" grpId="0"/>
      <p:bldP spid="11" grpId="0"/>
      <p:bldP spid="15" grpId="0"/>
      <p:bldP spid="2" grpId="0" animBg="1"/>
      <p:bldP spid="16" grpId="0" animBg="1"/>
      <p:bldP spid="18" grpId="0" animBg="1"/>
      <p:bldP spid="19" grpId="0" animBg="1"/>
      <p:bldP spid="29" grpId="0" animBg="1"/>
      <p:bldP spid="33" grpId="0" animBg="1"/>
      <p:bldP spid="35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1218D-72DF-0658-0746-2ED9DC59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F2A9E8-470E-3EB1-4C84-4EB44FF72228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2.2 - Markov Word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9041F-5259-984D-2EBC-70BAE5F76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1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DC90DE6-D4C5-418B-AF84-E36236AA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17"/>
          <a:stretch/>
        </p:blipFill>
        <p:spPr>
          <a:xfrm>
            <a:off x="278862" y="1002585"/>
            <a:ext cx="2640983" cy="26413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C2071D-FC44-4825-856A-F89C8BC1F4D4}"/>
              </a:ext>
            </a:extLst>
          </p:cNvPr>
          <p:cNvSpPr txBox="1">
            <a:spLocks/>
          </p:cNvSpPr>
          <p:nvPr/>
        </p:nvSpPr>
        <p:spPr>
          <a:xfrm>
            <a:off x="146529" y="177702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Language Text Generator (token predictor)</a:t>
            </a:r>
            <a:endParaRPr lang="en-US" dirty="0">
              <a:solidFill>
                <a:schemeClr val="bg1"/>
              </a:solidFill>
              <a:latin typeface="Lexend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D034C2-B0C4-424D-8F1C-13EEB2160FFE}"/>
              </a:ext>
            </a:extLst>
          </p:cNvPr>
          <p:cNvGrpSpPr/>
          <p:nvPr/>
        </p:nvGrpSpPr>
        <p:grpSpPr>
          <a:xfrm>
            <a:off x="225116" y="3927764"/>
            <a:ext cx="11688021" cy="2825883"/>
            <a:chOff x="225116" y="3927764"/>
            <a:chExt cx="11688021" cy="2825883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B0495738-036D-4005-99E2-DD23B0B4F8EC}"/>
                </a:ext>
              </a:extLst>
            </p:cNvPr>
            <p:cNvSpPr txBox="1">
              <a:spLocks/>
            </p:cNvSpPr>
            <p:nvPr/>
          </p:nvSpPr>
          <p:spPr>
            <a:xfrm>
              <a:off x="4604200" y="5149447"/>
              <a:ext cx="3488489" cy="6845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Temperature</a:t>
              </a:r>
              <a:endParaRPr lang="en-US" dirty="0">
                <a:solidFill>
                  <a:schemeClr val="bg1"/>
                </a:solidFill>
                <a:latin typeface="Lexend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045FDF-FA49-4CA9-8D84-B612E1B68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6039" y="5491730"/>
              <a:ext cx="1081022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06123BD-B2DC-4E90-9FEA-15535EDEDA0C}"/>
                </a:ext>
              </a:extLst>
            </p:cNvPr>
            <p:cNvSpPr txBox="1">
              <a:spLocks/>
            </p:cNvSpPr>
            <p:nvPr/>
          </p:nvSpPr>
          <p:spPr>
            <a:xfrm>
              <a:off x="8997891" y="4916828"/>
              <a:ext cx="2788819" cy="11162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000" i="1" dirty="0">
                  <a:solidFill>
                    <a:schemeClr val="bg1"/>
                  </a:solidFill>
                </a:rPr>
                <a:t>Random</a:t>
              </a:r>
            </a:p>
            <a:p>
              <a:r>
                <a:rPr lang="en-US" sz="3000" i="1" dirty="0">
                  <a:solidFill>
                    <a:schemeClr val="bg1"/>
                  </a:solidFill>
                </a:rPr>
                <a:t>More creative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B4A55D97-4244-4C56-8B17-DD6BCD9F1976}"/>
                </a:ext>
              </a:extLst>
            </p:cNvPr>
            <p:cNvSpPr txBox="1">
              <a:spLocks/>
            </p:cNvSpPr>
            <p:nvPr/>
          </p:nvSpPr>
          <p:spPr>
            <a:xfrm>
              <a:off x="386436" y="4954196"/>
              <a:ext cx="2937047" cy="111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4000" i="1" dirty="0">
                  <a:solidFill>
                    <a:schemeClr val="bg1"/>
                  </a:solidFill>
                </a:rPr>
                <a:t>Stable</a:t>
              </a:r>
            </a:p>
            <a:p>
              <a:pPr algn="r"/>
              <a:r>
                <a:rPr lang="en-US" sz="4000" i="1" dirty="0">
                  <a:solidFill>
                    <a:schemeClr val="bg1"/>
                  </a:solidFill>
                </a:rPr>
                <a:t>More predictable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68C21A-CF2C-45B4-8943-F5350586F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5776" y="5512332"/>
              <a:ext cx="983305" cy="1"/>
            </a:xfrm>
            <a:prstGeom prst="straightConnector1">
              <a:avLst/>
            </a:prstGeom>
            <a:ln w="762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3863D8-9C90-42FC-B097-8D62EE7B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943" y="4237836"/>
              <a:ext cx="1888108" cy="1023708"/>
            </a:xfrm>
            <a:prstGeom prst="rect">
              <a:avLst/>
            </a:prstGeom>
          </p:spPr>
        </p:pic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03A21575-5CD9-46DA-8D01-89FC09AEE527}"/>
                </a:ext>
              </a:extLst>
            </p:cNvPr>
            <p:cNvSpPr txBox="1">
              <a:spLocks/>
            </p:cNvSpPr>
            <p:nvPr/>
          </p:nvSpPr>
          <p:spPr>
            <a:xfrm>
              <a:off x="10008566" y="5985521"/>
              <a:ext cx="607566" cy="6845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lang="en-US" dirty="0">
                <a:solidFill>
                  <a:schemeClr val="bg1"/>
                </a:solidFill>
                <a:latin typeface="Lexend"/>
              </a:endParaRP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64D21C60-3124-4438-944E-93DD00858648}"/>
                </a:ext>
              </a:extLst>
            </p:cNvPr>
            <p:cNvSpPr txBox="1">
              <a:spLocks/>
            </p:cNvSpPr>
            <p:nvPr/>
          </p:nvSpPr>
          <p:spPr>
            <a:xfrm>
              <a:off x="752695" y="5995733"/>
              <a:ext cx="519801" cy="6845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Lexend"/>
                </a:rPr>
                <a:t>0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26B4000D-41EB-4370-8366-324A5368AB13}"/>
                </a:ext>
              </a:extLst>
            </p:cNvPr>
            <p:cNvSpPr txBox="1">
              <a:spLocks/>
            </p:cNvSpPr>
            <p:nvPr/>
          </p:nvSpPr>
          <p:spPr>
            <a:xfrm>
              <a:off x="5408988" y="6033100"/>
              <a:ext cx="550852" cy="6845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  <a:endParaRPr lang="en-US" dirty="0">
                <a:solidFill>
                  <a:schemeClr val="bg1"/>
                </a:solidFill>
                <a:latin typeface="Lexend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BCEE23-BB29-4589-BD4F-1CAFB1BA8E73}"/>
                </a:ext>
              </a:extLst>
            </p:cNvPr>
            <p:cNvCxnSpPr/>
            <p:nvPr/>
          </p:nvCxnSpPr>
          <p:spPr>
            <a:xfrm>
              <a:off x="1309253" y="6338014"/>
              <a:ext cx="3875809" cy="0"/>
            </a:xfrm>
            <a:prstGeom prst="line">
              <a:avLst/>
            </a:prstGeom>
            <a:ln w="57150">
              <a:solidFill>
                <a:srgbClr val="A5A5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253B787-5C4B-43DE-B493-13FACB8F5D43}"/>
                </a:ext>
              </a:extLst>
            </p:cNvPr>
            <p:cNvCxnSpPr/>
            <p:nvPr/>
          </p:nvCxnSpPr>
          <p:spPr>
            <a:xfrm>
              <a:off x="6096000" y="6338014"/>
              <a:ext cx="3875809" cy="0"/>
            </a:xfrm>
            <a:prstGeom prst="line">
              <a:avLst/>
            </a:prstGeom>
            <a:ln w="57150">
              <a:solidFill>
                <a:srgbClr val="A5A5A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A3E7BB-F8D3-4110-861A-DDE2A02AEEE7}"/>
                </a:ext>
              </a:extLst>
            </p:cNvPr>
            <p:cNvSpPr/>
            <p:nvPr/>
          </p:nvSpPr>
          <p:spPr>
            <a:xfrm>
              <a:off x="225116" y="3927764"/>
              <a:ext cx="11688021" cy="2825883"/>
            </a:xfrm>
            <a:prstGeom prst="rect">
              <a:avLst/>
            </a:prstGeom>
            <a:noFill/>
            <a:ln w="38100">
              <a:solidFill>
                <a:srgbClr val="A5A5A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6AE73C21-AEF8-4D63-AC5D-367A71CEA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3" r="39314"/>
          <a:stretch/>
        </p:blipFill>
        <p:spPr>
          <a:xfrm>
            <a:off x="3472585" y="985613"/>
            <a:ext cx="2452255" cy="264138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A517822-2C1A-4B0B-9EB9-5335D28E1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73"/>
          <a:stretch/>
        </p:blipFill>
        <p:spPr>
          <a:xfrm>
            <a:off x="6576611" y="985612"/>
            <a:ext cx="2914586" cy="2641381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A55BB86-B915-4B60-8E9D-0E1A6ABC8DCE}"/>
              </a:ext>
            </a:extLst>
          </p:cNvPr>
          <p:cNvCxnSpPr>
            <a:cxnSpLocks/>
          </p:cNvCxnSpPr>
          <p:nvPr/>
        </p:nvCxnSpPr>
        <p:spPr>
          <a:xfrm flipV="1">
            <a:off x="5334835" y="1440870"/>
            <a:ext cx="1468582" cy="1170710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B8703251-366D-4300-88DD-B0BD22770B60}"/>
              </a:ext>
            </a:extLst>
          </p:cNvPr>
          <p:cNvCxnSpPr>
            <a:cxnSpLocks/>
          </p:cNvCxnSpPr>
          <p:nvPr/>
        </p:nvCxnSpPr>
        <p:spPr>
          <a:xfrm flipV="1">
            <a:off x="2644495" y="1420403"/>
            <a:ext cx="1050554" cy="564258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80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08C3F-0BE1-1F0F-508C-8B4B7282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8D078F4-F7F5-E0D6-B428-625A4FD3828D}"/>
              </a:ext>
            </a:extLst>
          </p:cNvPr>
          <p:cNvSpPr/>
          <p:nvPr/>
        </p:nvSpPr>
        <p:spPr>
          <a:xfrm>
            <a:off x="530746" y="2873412"/>
            <a:ext cx="5392041" cy="3797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>
              <a:ln w="38100">
                <a:solidFill>
                  <a:schemeClr val="tx1"/>
                </a:solidFill>
                <a:prstDash val="sysDash"/>
              </a:ln>
              <a:noFill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ECEA518-6039-8163-D58E-0428346310F1}"/>
              </a:ext>
            </a:extLst>
          </p:cNvPr>
          <p:cNvSpPr/>
          <p:nvPr/>
        </p:nvSpPr>
        <p:spPr>
          <a:xfrm>
            <a:off x="1856148" y="6014056"/>
            <a:ext cx="1877338" cy="50482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exend"/>
              </a:rPr>
              <a:t>Text Output</a:t>
            </a:r>
            <a:endParaRPr lang="tr-TR" b="1" dirty="0">
              <a:latin typeface="Lexend"/>
            </a:endParaRPr>
          </a:p>
        </p:txBody>
      </p:sp>
      <p:sp>
        <p:nvSpPr>
          <p:cNvPr id="34" name="Arrow: Striped Right 33">
            <a:extLst>
              <a:ext uri="{FF2B5EF4-FFF2-40B4-BE49-F238E27FC236}">
                <a16:creationId xmlns:a16="http://schemas.microsoft.com/office/drawing/2014/main" id="{27920094-8E2F-23B5-A249-B8CE388911A2}"/>
              </a:ext>
            </a:extLst>
          </p:cNvPr>
          <p:cNvSpPr/>
          <p:nvPr/>
        </p:nvSpPr>
        <p:spPr>
          <a:xfrm rot="5400000">
            <a:off x="2476539" y="5506544"/>
            <a:ext cx="590011" cy="666425"/>
          </a:xfrm>
          <a:prstGeom prst="strip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D2B3C6-2F1E-E872-04F4-35D5A2A3B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32" y="57897"/>
            <a:ext cx="11378822" cy="862977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it-IT" sz="4500" dirty="0">
                <a:latin typeface="Raleway SemiBold" pitchFamily="2" charset="0"/>
                <a:ea typeface="Euclid Circular B" panose="020B0504000000000000" pitchFamily="34" charset="0"/>
              </a:rPr>
              <a:t>Embeddings</a:t>
            </a:r>
            <a:r>
              <a:rPr lang="it-IT" sz="4500" dirty="0">
                <a:latin typeface="Raleway Medium" pitchFamily="2" charset="0"/>
                <a:ea typeface="Euclid Circular B" panose="020B0504000000000000" pitchFamily="34" charset="0"/>
              </a:rPr>
              <a:t> - </a:t>
            </a:r>
            <a:r>
              <a:rPr lang="it-IT" sz="4500" dirty="0">
                <a:latin typeface="Raleway" pitchFamily="2" charset="0"/>
                <a:ea typeface="Euclid Circular B" panose="020B0504000000000000" pitchFamily="34" charset="0"/>
              </a:rPr>
              <a:t>Understanding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12D2C-0112-6DCF-ABCA-535FDE2BE0B3}"/>
              </a:ext>
            </a:extLst>
          </p:cNvPr>
          <p:cNvSpPr txBox="1"/>
          <p:nvPr/>
        </p:nvSpPr>
        <p:spPr>
          <a:xfrm>
            <a:off x="562969" y="1213917"/>
            <a:ext cx="11378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Lexend"/>
              </a:rPr>
              <a:t>A token is mapped to a vector using an </a:t>
            </a:r>
            <a:r>
              <a:rPr lang="en-US" sz="3600" b="1" dirty="0">
                <a:latin typeface="Lexend"/>
              </a:rPr>
              <a:t>embedding table</a:t>
            </a:r>
            <a:r>
              <a:rPr lang="en-US" sz="3600" dirty="0">
                <a:latin typeface="Lexend"/>
              </a:rPr>
              <a:t>.</a:t>
            </a:r>
            <a:endParaRPr lang="tr-TR" sz="3600" dirty="0">
              <a:latin typeface="Lexend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3C4B27E-419A-587E-1627-9FF5C0FB9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69" y="2013550"/>
            <a:ext cx="6093724" cy="461665"/>
          </a:xfrm>
          <a:prstGeom prst="rect">
            <a:avLst/>
          </a:prstGeom>
          <a:ln w="28575"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kumimoji="0" lang="en-US" altLang="tr-TR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elma</a:t>
            </a:r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→ [0.12, -0.34, 0.98, ...]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71E716-349A-0DFB-EDF9-77FB5393D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95" y="2194028"/>
            <a:ext cx="4425334" cy="431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A2A64F4-6C13-C5F8-4263-56DBB23D04A2}"/>
              </a:ext>
            </a:extLst>
          </p:cNvPr>
          <p:cNvSpPr/>
          <p:nvPr/>
        </p:nvSpPr>
        <p:spPr>
          <a:xfrm>
            <a:off x="659958" y="3005839"/>
            <a:ext cx="1877338" cy="50482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exend"/>
              </a:rPr>
              <a:t>User Text Input</a:t>
            </a:r>
            <a:endParaRPr lang="tr-TR" b="1" dirty="0">
              <a:latin typeface="Lexend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1905D67-7DB9-F94B-4AAE-583EBEB36198}"/>
              </a:ext>
            </a:extLst>
          </p:cNvPr>
          <p:cNvSpPr/>
          <p:nvPr/>
        </p:nvSpPr>
        <p:spPr>
          <a:xfrm>
            <a:off x="3022205" y="3026714"/>
            <a:ext cx="1877338" cy="50482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exend"/>
              </a:rPr>
              <a:t>RAG</a:t>
            </a:r>
            <a:endParaRPr lang="tr-TR" b="1" dirty="0">
              <a:latin typeface="Lexen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3CD629-B7F2-19FB-54B4-7D909F8B7E14}"/>
              </a:ext>
            </a:extLst>
          </p:cNvPr>
          <p:cNvSpPr txBox="1"/>
          <p:nvPr/>
        </p:nvSpPr>
        <p:spPr>
          <a:xfrm>
            <a:off x="2520414" y="2778085"/>
            <a:ext cx="5401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Lexend"/>
              </a:rPr>
              <a:t>+</a:t>
            </a:r>
            <a:endParaRPr lang="tr-TR" sz="54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3B3E7F-E681-8CA5-AC8B-58AED5A2C096}"/>
              </a:ext>
            </a:extLst>
          </p:cNvPr>
          <p:cNvSpPr/>
          <p:nvPr/>
        </p:nvSpPr>
        <p:spPr>
          <a:xfrm>
            <a:off x="2056721" y="4903044"/>
            <a:ext cx="1476825" cy="6968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exend"/>
              </a:rPr>
              <a:t>LLM</a:t>
            </a:r>
            <a:endParaRPr lang="tr-TR" b="1" dirty="0">
              <a:latin typeface="Lexend"/>
            </a:endParaRPr>
          </a:p>
        </p:txBody>
      </p:sp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A0887D82-E2EC-E864-5444-CDD57237FD1E}"/>
              </a:ext>
            </a:extLst>
          </p:cNvPr>
          <p:cNvSpPr/>
          <p:nvPr/>
        </p:nvSpPr>
        <p:spPr>
          <a:xfrm rot="5400000">
            <a:off x="2488164" y="4388050"/>
            <a:ext cx="590011" cy="666425"/>
          </a:xfrm>
          <a:prstGeom prst="strip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FC18A7-D437-0D89-E53E-48E6A13A0A36}"/>
              </a:ext>
            </a:extLst>
          </p:cNvPr>
          <p:cNvSpPr txBox="1"/>
          <p:nvPr/>
        </p:nvSpPr>
        <p:spPr>
          <a:xfrm>
            <a:off x="1428211" y="4052558"/>
            <a:ext cx="2733212" cy="40011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kumimoji="0" lang="tr-TR" altLang="tr-T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[0.12, -0.34, ...]</a:t>
            </a:r>
            <a:endParaRPr lang="tr-TR" sz="2000" dirty="0">
              <a:latin typeface="Lexend"/>
            </a:endParaRPr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id="{CA49FD51-EAD7-A651-DDB6-BC40D6127F97}"/>
              </a:ext>
            </a:extLst>
          </p:cNvPr>
          <p:cNvSpPr/>
          <p:nvPr/>
        </p:nvSpPr>
        <p:spPr>
          <a:xfrm rot="5400000">
            <a:off x="2489239" y="3496471"/>
            <a:ext cx="590011" cy="666425"/>
          </a:xfrm>
          <a:prstGeom prst="strip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Thought Bubble: Cloud 39">
            <a:extLst>
              <a:ext uri="{FF2B5EF4-FFF2-40B4-BE49-F238E27FC236}">
                <a16:creationId xmlns:a16="http://schemas.microsoft.com/office/drawing/2014/main" id="{E6175D2D-BEFD-5823-3FBD-73A6440BDEDF}"/>
              </a:ext>
            </a:extLst>
          </p:cNvPr>
          <p:cNvSpPr/>
          <p:nvPr/>
        </p:nvSpPr>
        <p:spPr>
          <a:xfrm>
            <a:off x="4149545" y="3559379"/>
            <a:ext cx="1666138" cy="849902"/>
          </a:xfrm>
          <a:prstGeom prst="cloudCallout">
            <a:avLst>
              <a:gd name="adj1" fmla="val -92612"/>
              <a:gd name="adj2" fmla="val -2207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Lexen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D4EA50-A737-1308-6930-684C71A36C30}"/>
              </a:ext>
            </a:extLst>
          </p:cNvPr>
          <p:cNvSpPr txBox="1"/>
          <p:nvPr/>
        </p:nvSpPr>
        <p:spPr>
          <a:xfrm>
            <a:off x="4140278" y="3768549"/>
            <a:ext cx="181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Lexend"/>
              </a:rPr>
              <a:t>t</a:t>
            </a:r>
            <a:r>
              <a:rPr lang="en-US" sz="1800" dirty="0">
                <a:latin typeface="Lexend"/>
              </a:rPr>
              <a:t>okens &gt; vectors</a:t>
            </a:r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BF6AA0C2-A9BC-3F03-657F-5C2430074DD9}"/>
              </a:ext>
            </a:extLst>
          </p:cNvPr>
          <p:cNvSpPr/>
          <p:nvPr/>
        </p:nvSpPr>
        <p:spPr>
          <a:xfrm>
            <a:off x="3964050" y="5519119"/>
            <a:ext cx="1666138" cy="849902"/>
          </a:xfrm>
          <a:prstGeom prst="cloudCallout">
            <a:avLst>
              <a:gd name="adj1" fmla="val -92612"/>
              <a:gd name="adj2" fmla="val -2207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Lexen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669440-526E-FC16-5954-5261B7F674BC}"/>
              </a:ext>
            </a:extLst>
          </p:cNvPr>
          <p:cNvSpPr txBox="1"/>
          <p:nvPr/>
        </p:nvSpPr>
        <p:spPr>
          <a:xfrm>
            <a:off x="3964050" y="5717806"/>
            <a:ext cx="1814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Lexend"/>
              </a:rPr>
              <a:t>vectors &gt; </a:t>
            </a:r>
            <a:r>
              <a:rPr lang="en-US" dirty="0">
                <a:latin typeface="Lexend"/>
              </a:rPr>
              <a:t>t</a:t>
            </a:r>
            <a:r>
              <a:rPr lang="en-US" sz="1800" dirty="0">
                <a:latin typeface="Lexend"/>
              </a:rPr>
              <a:t>okens</a:t>
            </a:r>
          </a:p>
        </p:txBody>
      </p:sp>
    </p:spTree>
    <p:extLst>
      <p:ext uri="{BB962C8B-B14F-4D97-AF65-F5344CB8AC3E}">
        <p14:creationId xmlns:p14="http://schemas.microsoft.com/office/powerpoint/2010/main" val="3999999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6FFB1-2298-52AD-964F-D9CDC246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660" y="754367"/>
            <a:ext cx="12306660" cy="6058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B578EF-ECB0-95AE-8FE5-4C9F095AD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7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49B9-06F3-0F61-C31F-E2F0A44AA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41B858-8D07-2A0B-9B6C-A1F5B2A3A0F2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Lexend"/>
              </a:rPr>
              <a:t>3 – Classification with </a:t>
            </a:r>
            <a:r>
              <a:rPr lang="en-US" sz="4400" dirty="0" err="1">
                <a:latin typeface="Lexend"/>
              </a:rPr>
              <a:t>LocalEmbeddings</a:t>
            </a:r>
            <a:endParaRPr lang="en-US" sz="4400" dirty="0">
              <a:latin typeface="Lexe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A86CFD-A054-F668-17B9-8ABBD19038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3899A7EB-CB26-44C0-A96B-FC02DB080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1399" y="0"/>
            <a:ext cx="457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527463-FEA9-4ED2-B1CA-DD5BEB8C44E2}"/>
              </a:ext>
            </a:extLst>
          </p:cNvPr>
          <p:cNvGrpSpPr/>
          <p:nvPr/>
        </p:nvGrpSpPr>
        <p:grpSpPr>
          <a:xfrm>
            <a:off x="6096000" y="232550"/>
            <a:ext cx="5400000" cy="6392899"/>
            <a:chOff x="5851726" y="316952"/>
            <a:chExt cx="5400000" cy="639289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F89C75-ED96-40CC-B56A-1D37B885D76B}"/>
                </a:ext>
              </a:extLst>
            </p:cNvPr>
            <p:cNvCxnSpPr>
              <a:cxnSpLocks/>
            </p:cNvCxnSpPr>
            <p:nvPr/>
          </p:nvCxnSpPr>
          <p:spPr>
            <a:xfrm>
              <a:off x="6601026" y="405089"/>
              <a:ext cx="0" cy="6064007"/>
            </a:xfrm>
            <a:prstGeom prst="line">
              <a:avLst/>
            </a:prstGeom>
            <a:ln w="28575">
              <a:solidFill>
                <a:srgbClr val="D9D9D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A568336-4A03-4209-82C9-7CBE027A3215}"/>
                </a:ext>
              </a:extLst>
            </p:cNvPr>
            <p:cNvGrpSpPr/>
            <p:nvPr/>
          </p:nvGrpSpPr>
          <p:grpSpPr>
            <a:xfrm>
              <a:off x="5851726" y="316952"/>
              <a:ext cx="5400000" cy="1080000"/>
              <a:chOff x="5177173" y="285179"/>
              <a:chExt cx="6302970" cy="1096566"/>
            </a:xfrm>
          </p:grpSpPr>
          <p:sp>
            <p:nvSpPr>
              <p:cNvPr id="6" name="Shape 1">
                <a:extLst>
                  <a:ext uri="{FF2B5EF4-FFF2-40B4-BE49-F238E27FC236}">
                    <a16:creationId xmlns:a16="http://schemas.microsoft.com/office/drawing/2014/main" id="{714D6A24-A5C6-4BB7-B1CA-1B92115B2454}"/>
                  </a:ext>
                </a:extLst>
              </p:cNvPr>
              <p:cNvSpPr/>
              <p:nvPr/>
            </p:nvSpPr>
            <p:spPr>
              <a:xfrm>
                <a:off x="5177173" y="285179"/>
                <a:ext cx="6302970" cy="1096566"/>
              </a:xfrm>
              <a:prstGeom prst="roundRect">
                <a:avLst>
                  <a:gd name="adj" fmla="val 7206"/>
                </a:avLst>
              </a:prstGeom>
              <a:solidFill>
                <a:schemeClr val="bg1">
                  <a:lumMod val="95000"/>
                </a:schemeClr>
              </a:solidFill>
              <a:ln w="7620">
                <a:solidFill>
                  <a:srgbClr val="C7C7D0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" name="Text 2">
                <a:extLst>
                  <a:ext uri="{FF2B5EF4-FFF2-40B4-BE49-F238E27FC236}">
                    <a16:creationId xmlns:a16="http://schemas.microsoft.com/office/drawing/2014/main" id="{4CB2D5EC-FD36-436D-B863-DB47519C6B28}"/>
                  </a:ext>
                </a:extLst>
              </p:cNvPr>
              <p:cNvSpPr/>
              <p:nvPr/>
            </p:nvSpPr>
            <p:spPr>
              <a:xfrm>
                <a:off x="5371641" y="479648"/>
                <a:ext cx="2351882" cy="293886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1997</a:t>
                </a:r>
                <a:endParaRPr lang="en-US" sz="2000" b="1" dirty="0"/>
              </a:p>
            </p:txBody>
          </p:sp>
          <p:sp>
            <p:nvSpPr>
              <p:cNvPr id="9" name="Text 3">
                <a:extLst>
                  <a:ext uri="{FF2B5EF4-FFF2-40B4-BE49-F238E27FC236}">
                    <a16:creationId xmlns:a16="http://schemas.microsoft.com/office/drawing/2014/main" id="{AB028BFA-65CB-47EF-BF7D-4B6810D473B9}"/>
                  </a:ext>
                </a:extLst>
              </p:cNvPr>
              <p:cNvSpPr/>
              <p:nvPr/>
            </p:nvSpPr>
            <p:spPr>
              <a:xfrm>
                <a:off x="5371642" y="932767"/>
                <a:ext cx="5914034" cy="30093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Intel i386 processor with Q-Basic programming</a:t>
                </a:r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8EAB9E3-DA04-48CA-963E-7D5D0081B853}"/>
                </a:ext>
              </a:extLst>
            </p:cNvPr>
            <p:cNvGrpSpPr/>
            <p:nvPr/>
          </p:nvGrpSpPr>
          <p:grpSpPr>
            <a:xfrm>
              <a:off x="5851726" y="1645177"/>
              <a:ext cx="5400000" cy="1080000"/>
              <a:chOff x="5230515" y="2673450"/>
              <a:chExt cx="6302970" cy="1096566"/>
            </a:xfrm>
            <a:solidFill>
              <a:schemeClr val="bg1">
                <a:lumMod val="95000"/>
              </a:schemeClr>
            </a:solidFill>
          </p:grpSpPr>
          <p:sp>
            <p:nvSpPr>
              <p:cNvPr id="7" name="Shape 4">
                <a:extLst>
                  <a:ext uri="{FF2B5EF4-FFF2-40B4-BE49-F238E27FC236}">
                    <a16:creationId xmlns:a16="http://schemas.microsoft.com/office/drawing/2014/main" id="{FCD37CB3-43F1-48D9-AD2F-761919F062B4}"/>
                  </a:ext>
                </a:extLst>
              </p:cNvPr>
              <p:cNvSpPr/>
              <p:nvPr/>
            </p:nvSpPr>
            <p:spPr>
              <a:xfrm>
                <a:off x="5230515" y="2673450"/>
                <a:ext cx="6302970" cy="1096566"/>
              </a:xfrm>
              <a:prstGeom prst="roundRect">
                <a:avLst>
                  <a:gd name="adj" fmla="val 7206"/>
                </a:avLst>
              </a:prstGeom>
              <a:grpFill/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10" name="Text 5">
                <a:extLst>
                  <a:ext uri="{FF2B5EF4-FFF2-40B4-BE49-F238E27FC236}">
                    <a16:creationId xmlns:a16="http://schemas.microsoft.com/office/drawing/2014/main" id="{76F72CAD-A7EC-4857-BE61-B33DE15ED780}"/>
                  </a:ext>
                </a:extLst>
              </p:cNvPr>
              <p:cNvSpPr/>
              <p:nvPr/>
            </p:nvSpPr>
            <p:spPr>
              <a:xfrm>
                <a:off x="5424983" y="2867919"/>
                <a:ext cx="2351882" cy="293886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2004</a:t>
                </a:r>
                <a:endParaRPr lang="en-US" sz="2000" b="1" dirty="0"/>
              </a:p>
            </p:txBody>
          </p:sp>
          <p:sp>
            <p:nvSpPr>
              <p:cNvPr id="11" name="Text 6">
                <a:extLst>
                  <a:ext uri="{FF2B5EF4-FFF2-40B4-BE49-F238E27FC236}">
                    <a16:creationId xmlns:a16="http://schemas.microsoft.com/office/drawing/2014/main" id="{FFEC7FF2-C685-418B-857C-233A1D87531B}"/>
                  </a:ext>
                </a:extLst>
              </p:cNvPr>
              <p:cNvSpPr/>
              <p:nvPr/>
            </p:nvSpPr>
            <p:spPr>
              <a:xfrm>
                <a:off x="5424984" y="3321037"/>
                <a:ext cx="5914034" cy="300931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First .NET App developed on .NET Framework 1.0</a:t>
                </a:r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EE4245-A853-4409-9CD3-3009C9418250}"/>
                </a:ext>
              </a:extLst>
            </p:cNvPr>
            <p:cNvGrpSpPr/>
            <p:nvPr/>
          </p:nvGrpSpPr>
          <p:grpSpPr>
            <a:xfrm>
              <a:off x="5851726" y="2973402"/>
              <a:ext cx="5400000" cy="1080000"/>
              <a:chOff x="5230515" y="2673450"/>
              <a:chExt cx="6302970" cy="1096566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Shape 4">
                <a:extLst>
                  <a:ext uri="{FF2B5EF4-FFF2-40B4-BE49-F238E27FC236}">
                    <a16:creationId xmlns:a16="http://schemas.microsoft.com/office/drawing/2014/main" id="{51EED74C-89D3-4606-8938-CD1C2FDFADDB}"/>
                  </a:ext>
                </a:extLst>
              </p:cNvPr>
              <p:cNvSpPr/>
              <p:nvPr/>
            </p:nvSpPr>
            <p:spPr>
              <a:xfrm>
                <a:off x="5230515" y="2673450"/>
                <a:ext cx="6302970" cy="1096566"/>
              </a:xfrm>
              <a:prstGeom prst="roundRect">
                <a:avLst>
                  <a:gd name="adj" fmla="val 7206"/>
                </a:avLst>
              </a:prstGeom>
              <a:grpFill/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16" name="Text 5">
                <a:extLst>
                  <a:ext uri="{FF2B5EF4-FFF2-40B4-BE49-F238E27FC236}">
                    <a16:creationId xmlns:a16="http://schemas.microsoft.com/office/drawing/2014/main" id="{5E4B921A-1023-4DAF-BEF7-E117EED1D625}"/>
                  </a:ext>
                </a:extLst>
              </p:cNvPr>
              <p:cNvSpPr/>
              <p:nvPr/>
            </p:nvSpPr>
            <p:spPr>
              <a:xfrm>
                <a:off x="5424983" y="2867919"/>
                <a:ext cx="2351882" cy="293886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2006</a:t>
                </a:r>
                <a:endParaRPr lang="en-US" sz="2000" b="1" dirty="0"/>
              </a:p>
            </p:txBody>
          </p:sp>
          <p:sp>
            <p:nvSpPr>
              <p:cNvPr id="17" name="Text 6">
                <a:extLst>
                  <a:ext uri="{FF2B5EF4-FFF2-40B4-BE49-F238E27FC236}">
                    <a16:creationId xmlns:a16="http://schemas.microsoft.com/office/drawing/2014/main" id="{EBE21D44-14F5-4114-9BC8-E373F91F524E}"/>
                  </a:ext>
                </a:extLst>
              </p:cNvPr>
              <p:cNvSpPr/>
              <p:nvPr/>
            </p:nvSpPr>
            <p:spPr>
              <a:xfrm>
                <a:off x="5424984" y="3321037"/>
                <a:ext cx="5914034" cy="300931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Computer Engineering</a:t>
                </a:r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FF11AF6-E437-4C5A-A546-1AA767C911FB}"/>
                </a:ext>
              </a:extLst>
            </p:cNvPr>
            <p:cNvGrpSpPr/>
            <p:nvPr/>
          </p:nvGrpSpPr>
          <p:grpSpPr>
            <a:xfrm>
              <a:off x="5851726" y="4301627"/>
              <a:ext cx="5400000" cy="1080000"/>
              <a:chOff x="5230515" y="2673450"/>
              <a:chExt cx="6302970" cy="1096566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Shape 4">
                <a:extLst>
                  <a:ext uri="{FF2B5EF4-FFF2-40B4-BE49-F238E27FC236}">
                    <a16:creationId xmlns:a16="http://schemas.microsoft.com/office/drawing/2014/main" id="{A60758A6-307C-433B-A662-9DC2F6C7AC4B}"/>
                  </a:ext>
                </a:extLst>
              </p:cNvPr>
              <p:cNvSpPr/>
              <p:nvPr/>
            </p:nvSpPr>
            <p:spPr>
              <a:xfrm>
                <a:off x="5230515" y="2673450"/>
                <a:ext cx="6302970" cy="1096566"/>
              </a:xfrm>
              <a:prstGeom prst="roundRect">
                <a:avLst>
                  <a:gd name="adj" fmla="val 7206"/>
                </a:avLst>
              </a:prstGeom>
              <a:grpFill/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20" name="Text 5">
                <a:extLst>
                  <a:ext uri="{FF2B5EF4-FFF2-40B4-BE49-F238E27FC236}">
                    <a16:creationId xmlns:a16="http://schemas.microsoft.com/office/drawing/2014/main" id="{39102CB1-635D-4CC7-8649-1CA2F269F311}"/>
                  </a:ext>
                </a:extLst>
              </p:cNvPr>
              <p:cNvSpPr/>
              <p:nvPr/>
            </p:nvSpPr>
            <p:spPr>
              <a:xfrm>
                <a:off x="5424983" y="2867919"/>
                <a:ext cx="2351882" cy="293886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2010</a:t>
                </a:r>
                <a:endParaRPr lang="en-US" sz="2000" b="1" dirty="0"/>
              </a:p>
            </p:txBody>
          </p:sp>
          <p:sp>
            <p:nvSpPr>
              <p:cNvPr id="21" name="Text 6">
                <a:extLst>
                  <a:ext uri="{FF2B5EF4-FFF2-40B4-BE49-F238E27FC236}">
                    <a16:creationId xmlns:a16="http://schemas.microsoft.com/office/drawing/2014/main" id="{8E6BBA4A-8A00-462E-A62A-78BF8CF946E8}"/>
                  </a:ext>
                </a:extLst>
              </p:cNvPr>
              <p:cNvSpPr/>
              <p:nvPr/>
            </p:nvSpPr>
            <p:spPr>
              <a:xfrm>
                <a:off x="5424984" y="3321037"/>
                <a:ext cx="5914034" cy="300931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Master Degree</a:t>
                </a:r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B718374-3054-4F50-8819-FAF2EF30E970}"/>
                </a:ext>
              </a:extLst>
            </p:cNvPr>
            <p:cNvGrpSpPr/>
            <p:nvPr/>
          </p:nvGrpSpPr>
          <p:grpSpPr>
            <a:xfrm>
              <a:off x="5851726" y="5629851"/>
              <a:ext cx="5400000" cy="1080000"/>
              <a:chOff x="5230515" y="5242819"/>
              <a:chExt cx="6302970" cy="1096566"/>
            </a:xfrm>
            <a:solidFill>
              <a:schemeClr val="bg1">
                <a:lumMod val="95000"/>
              </a:schemeClr>
            </a:solidFill>
          </p:grpSpPr>
          <p:sp>
            <p:nvSpPr>
              <p:cNvPr id="22" name="Shape 10">
                <a:extLst>
                  <a:ext uri="{FF2B5EF4-FFF2-40B4-BE49-F238E27FC236}">
                    <a16:creationId xmlns:a16="http://schemas.microsoft.com/office/drawing/2014/main" id="{732257A3-69E7-434F-A4D0-EAFB8ADC47B4}"/>
                  </a:ext>
                </a:extLst>
              </p:cNvPr>
              <p:cNvSpPr/>
              <p:nvPr/>
            </p:nvSpPr>
            <p:spPr>
              <a:xfrm>
                <a:off x="5230515" y="5242819"/>
                <a:ext cx="6302970" cy="1096566"/>
              </a:xfrm>
              <a:prstGeom prst="roundRect">
                <a:avLst>
                  <a:gd name="adj" fmla="val 7206"/>
                </a:avLst>
              </a:prstGeom>
              <a:grpFill/>
              <a:ln w="7620">
                <a:solidFill>
                  <a:srgbClr val="C7C7D0"/>
                </a:solidFill>
                <a:prstDash val="solid"/>
              </a:ln>
            </p:spPr>
          </p:sp>
          <p:sp>
            <p:nvSpPr>
              <p:cNvPr id="23" name="Text 11">
                <a:extLst>
                  <a:ext uri="{FF2B5EF4-FFF2-40B4-BE49-F238E27FC236}">
                    <a16:creationId xmlns:a16="http://schemas.microsoft.com/office/drawing/2014/main" id="{EF4D0B4B-B4E0-428A-A985-723306840674}"/>
                  </a:ext>
                </a:extLst>
              </p:cNvPr>
              <p:cNvSpPr/>
              <p:nvPr/>
            </p:nvSpPr>
            <p:spPr>
              <a:xfrm>
                <a:off x="5424983" y="5437287"/>
                <a:ext cx="2351882" cy="293886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92"/>
                  </a:lnSpc>
                </a:pPr>
                <a:r>
                  <a:rPr lang="en-US" sz="20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2017</a:t>
                </a:r>
                <a:endParaRPr lang="en-US" sz="2000" b="1" dirty="0"/>
              </a:p>
            </p:txBody>
          </p:sp>
          <p:sp>
            <p:nvSpPr>
              <p:cNvPr id="24" name="Text 12">
                <a:extLst>
                  <a:ext uri="{FF2B5EF4-FFF2-40B4-BE49-F238E27FC236}">
                    <a16:creationId xmlns:a16="http://schemas.microsoft.com/office/drawing/2014/main" id="{9990F829-08FC-4A5A-9DC1-4C1BAA903D7E}"/>
                  </a:ext>
                </a:extLst>
              </p:cNvPr>
              <p:cNvSpPr/>
              <p:nvPr/>
            </p:nvSpPr>
            <p:spPr>
              <a:xfrm>
                <a:off x="5424984" y="5890406"/>
                <a:ext cx="5914034" cy="300931"/>
              </a:xfrm>
              <a:prstGeom prst="rect">
                <a:avLst/>
              </a:prstGeom>
              <a:grp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333"/>
                  </a:lnSpc>
                </a:pPr>
                <a:r>
                  <a:rPr lang="en-US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Co-Founder of Volosoft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88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ADC86E56-1CEF-4B3A-B8A7-AA70D204042F}"/>
              </a:ext>
            </a:extLst>
          </p:cNvPr>
          <p:cNvSpPr/>
          <p:nvPr/>
        </p:nvSpPr>
        <p:spPr>
          <a:xfrm rot="5400000">
            <a:off x="6199321" y="-2139702"/>
            <a:ext cx="1457036" cy="9732537"/>
          </a:xfrm>
          <a:prstGeom prst="round2SameRect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DECCC-0E04-4D9A-8A65-E8B6AA717936}"/>
              </a:ext>
            </a:extLst>
          </p:cNvPr>
          <p:cNvSpPr txBox="1"/>
          <p:nvPr/>
        </p:nvSpPr>
        <p:spPr>
          <a:xfrm>
            <a:off x="4011" y="648613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exend"/>
              </a:rPr>
              <a:t>Don not blindly trust!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E3349ED5-1179-4DED-B95A-F36BF7E0015B}"/>
              </a:ext>
            </a:extLst>
          </p:cNvPr>
          <p:cNvSpPr/>
          <p:nvPr/>
        </p:nvSpPr>
        <p:spPr>
          <a:xfrm rot="5400000">
            <a:off x="207119" y="1996416"/>
            <a:ext cx="1856905" cy="1860176"/>
          </a:xfrm>
          <a:prstGeom prst="homePlate">
            <a:avLst>
              <a:gd name="adj" fmla="val 2175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Identify</a:t>
            </a:r>
            <a:br>
              <a:rPr lang="en-US" sz="3200" dirty="0">
                <a:latin typeface="Lexend"/>
              </a:rPr>
            </a:br>
            <a:r>
              <a:rPr lang="en-US" sz="3200" dirty="0">
                <a:latin typeface="Lexend"/>
              </a:rPr>
              <a:t>Context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87A74457-0787-4E95-8BD8-4F19FF6CCCEA}"/>
              </a:ext>
            </a:extLst>
          </p:cNvPr>
          <p:cNvSpPr/>
          <p:nvPr/>
        </p:nvSpPr>
        <p:spPr>
          <a:xfrm rot="5400000">
            <a:off x="312786" y="3925259"/>
            <a:ext cx="1591035" cy="1860176"/>
          </a:xfrm>
          <a:prstGeom prst="homePlate">
            <a:avLst>
              <a:gd name="adj" fmla="val 266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Predict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DABCECFA-6C50-48A3-843D-A7D819EB9C29}"/>
              </a:ext>
            </a:extLst>
          </p:cNvPr>
          <p:cNvSpPr/>
          <p:nvPr/>
        </p:nvSpPr>
        <p:spPr>
          <a:xfrm rot="5400000">
            <a:off x="654059" y="5348283"/>
            <a:ext cx="870920" cy="1787651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Output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562FF98-6224-49D1-B01E-5818F2AE6EA4}"/>
              </a:ext>
            </a:extLst>
          </p:cNvPr>
          <p:cNvGrpSpPr/>
          <p:nvPr/>
        </p:nvGrpSpPr>
        <p:grpSpPr>
          <a:xfrm>
            <a:off x="2038393" y="3899523"/>
            <a:ext cx="10589952" cy="1542427"/>
            <a:chOff x="-938391" y="2603347"/>
            <a:chExt cx="8831519" cy="1186276"/>
          </a:xfrm>
        </p:grpSpPr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C1770614-612A-4829-B800-D53FB3AB5C0A}"/>
                </a:ext>
              </a:extLst>
            </p:cNvPr>
            <p:cNvSpPr/>
            <p:nvPr/>
          </p:nvSpPr>
          <p:spPr>
            <a:xfrm rot="5400000">
              <a:off x="2674049" y="-886894"/>
              <a:ext cx="901953" cy="8126833"/>
            </a:xfrm>
            <a:prstGeom prst="round2Same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ectangle: Top Corners Rounded 4">
              <a:extLst>
                <a:ext uri="{FF2B5EF4-FFF2-40B4-BE49-F238E27FC236}">
                  <a16:creationId xmlns:a16="http://schemas.microsoft.com/office/drawing/2014/main" id="{2415170D-78BD-43D2-B979-2ABE1CB3E74E}"/>
                </a:ext>
              </a:extLst>
            </p:cNvPr>
            <p:cNvSpPr txBox="1"/>
            <p:nvPr/>
          </p:nvSpPr>
          <p:spPr>
            <a:xfrm>
              <a:off x="-531283" y="2603347"/>
              <a:ext cx="8424411" cy="11862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b="1" kern="1200" dirty="0">
                  <a:latin typeface="Lexend"/>
                </a:rPr>
                <a:t> </a:t>
              </a:r>
              <a:r>
                <a:rPr lang="en-US" sz="3200" b="0" kern="1200" dirty="0">
                  <a:latin typeface="Lexend"/>
                </a:rPr>
                <a:t>Basic: </a:t>
              </a:r>
              <a:r>
                <a:rPr lang="en-US" sz="2800" kern="1200" dirty="0">
                  <a:latin typeface="Lexend"/>
                </a:rPr>
                <a:t>P</a:t>
              </a:r>
              <a:r>
                <a:rPr kumimoji="0" lang="en-US" altLang="en-US" sz="2800" b="0" i="0" u="none" strike="noStrike" kern="1200" cap="none" normalizeH="0" baseline="0" dirty="0">
                  <a:ln/>
                  <a:effectLst/>
                  <a:latin typeface="Lexend"/>
                </a:rPr>
                <a:t>redicts via pattern matching (the most likely answer)</a:t>
              </a:r>
              <a:endParaRPr lang="en-US" sz="2800" b="1" kern="1200" dirty="0">
                <a:latin typeface="Lexend"/>
              </a:endParaRPr>
            </a:p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kern="1200" dirty="0">
                  <a:latin typeface="Lexend"/>
                </a:rPr>
                <a:t> </a:t>
              </a:r>
              <a:r>
                <a:rPr lang="en-US" sz="3200" kern="1200" dirty="0">
                  <a:latin typeface="Lexend"/>
                </a:rPr>
                <a:t>Complex:</a:t>
              </a:r>
              <a:r>
                <a:rPr lang="en-US" sz="2800" kern="1200" dirty="0">
                  <a:latin typeface="Lexend"/>
                </a:rPr>
                <a:t> Write Python code (text generation) &amp; evaluate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7EAEBC-4600-4668-A620-A3C2AB11785E}"/>
              </a:ext>
            </a:extLst>
          </p:cNvPr>
          <p:cNvGrpSpPr/>
          <p:nvPr/>
        </p:nvGrpSpPr>
        <p:grpSpPr>
          <a:xfrm>
            <a:off x="1983346" y="5806530"/>
            <a:ext cx="9774000" cy="446634"/>
            <a:chOff x="971334" y="4005875"/>
            <a:chExt cx="10073827" cy="901953"/>
          </a:xfrm>
        </p:grpSpPr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4772E98C-2D71-4B36-8CA6-B0E624DEC7B6}"/>
                </a:ext>
              </a:extLst>
            </p:cNvPr>
            <p:cNvSpPr/>
            <p:nvPr/>
          </p:nvSpPr>
          <p:spPr>
            <a:xfrm rot="5400000">
              <a:off x="5557271" y="-580062"/>
              <a:ext cx="901953" cy="10073827"/>
            </a:xfrm>
            <a:prstGeom prst="round2Same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Rectangle: Top Corners Rounded 4">
              <a:extLst>
                <a:ext uri="{FF2B5EF4-FFF2-40B4-BE49-F238E27FC236}">
                  <a16:creationId xmlns:a16="http://schemas.microsoft.com/office/drawing/2014/main" id="{C6F9E5AD-CEBE-49F5-B069-B0134E3D3937}"/>
                </a:ext>
              </a:extLst>
            </p:cNvPr>
            <p:cNvSpPr txBox="1"/>
            <p:nvPr/>
          </p:nvSpPr>
          <p:spPr>
            <a:xfrm>
              <a:off x="1168894" y="4079062"/>
              <a:ext cx="9831741" cy="7924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kern="1200" dirty="0">
                  <a:latin typeface="Lexend"/>
                </a:rPr>
                <a:t> 3</a:t>
              </a:r>
            </a:p>
          </p:txBody>
        </p:sp>
      </p:grp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77CBEF05-0B66-46BF-BBBB-067E669F7065}"/>
              </a:ext>
            </a:extLst>
          </p:cNvPr>
          <p:cNvSpPr/>
          <p:nvPr/>
        </p:nvSpPr>
        <p:spPr>
          <a:xfrm rot="5400000">
            <a:off x="654059" y="5348285"/>
            <a:ext cx="870920" cy="1787651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Output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DA63E0-5324-43FB-BE0A-66E60F3C5571}"/>
              </a:ext>
            </a:extLst>
          </p:cNvPr>
          <p:cNvGrpSpPr/>
          <p:nvPr/>
        </p:nvGrpSpPr>
        <p:grpSpPr>
          <a:xfrm>
            <a:off x="2020760" y="949184"/>
            <a:ext cx="9773346" cy="435656"/>
            <a:chOff x="971334" y="4005875"/>
            <a:chExt cx="10073827" cy="901953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77EE290D-87E4-41B2-A393-9BE4C34D812B}"/>
                </a:ext>
              </a:extLst>
            </p:cNvPr>
            <p:cNvSpPr/>
            <p:nvPr/>
          </p:nvSpPr>
          <p:spPr>
            <a:xfrm rot="5400000">
              <a:off x="5557271" y="-580062"/>
              <a:ext cx="901953" cy="10073827"/>
            </a:xfrm>
            <a:prstGeom prst="round2SameRect">
              <a:avLst/>
            </a:pr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: Top Corners Rounded 4">
              <a:extLst>
                <a:ext uri="{FF2B5EF4-FFF2-40B4-BE49-F238E27FC236}">
                  <a16:creationId xmlns:a16="http://schemas.microsoft.com/office/drawing/2014/main" id="{9EF113B5-5D4D-4560-8F0B-5469D67D7E18}"/>
                </a:ext>
              </a:extLst>
            </p:cNvPr>
            <p:cNvSpPr txBox="1"/>
            <p:nvPr/>
          </p:nvSpPr>
          <p:spPr>
            <a:xfrm>
              <a:off x="1130343" y="4079796"/>
              <a:ext cx="9870788" cy="813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136" tIns="17780" rIns="17780" bIns="17780" numCol="1" spcCol="1270" anchor="ctr" anchorCtr="0">
              <a:noAutofit/>
            </a:bodyPr>
            <a:lstStyle/>
            <a:p>
              <a:pPr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kern="1200" dirty="0">
                  <a:latin typeface="Lexend"/>
                </a:rPr>
                <a:t>“</a:t>
              </a:r>
              <a:r>
                <a:rPr lang="en-US" sz="2800" b="1" kern="1200" dirty="0">
                  <a:latin typeface="Lexend"/>
                </a:rPr>
                <a:t>2</a:t>
              </a:r>
              <a:r>
                <a:rPr lang="en-US" sz="2800" kern="1200" dirty="0">
                  <a:latin typeface="Lexend"/>
                </a:rPr>
                <a:t>” “</a:t>
              </a:r>
              <a:r>
                <a:rPr lang="en-US" sz="2800" b="1" kern="1200" dirty="0">
                  <a:latin typeface="Lexend"/>
                </a:rPr>
                <a:t>+</a:t>
              </a:r>
              <a:r>
                <a:rPr lang="en-US" sz="2800" kern="1200" dirty="0">
                  <a:latin typeface="Lexend"/>
                </a:rPr>
                <a:t>” “</a:t>
              </a:r>
              <a:r>
                <a:rPr lang="en-US" sz="2800" b="1" kern="1200" dirty="0">
                  <a:latin typeface="Lexend"/>
                </a:rPr>
                <a:t>1</a:t>
              </a:r>
              <a:r>
                <a:rPr lang="en-US" sz="2800" kern="1200" dirty="0">
                  <a:latin typeface="Lexend"/>
                </a:rPr>
                <a:t>” “</a:t>
              </a:r>
              <a:r>
                <a:rPr lang="en-US" sz="2800" b="1" kern="1200" dirty="0">
                  <a:latin typeface="Lexend"/>
                </a:rPr>
                <a:t>=</a:t>
              </a:r>
              <a:r>
                <a:rPr lang="en-US" sz="2800" kern="1200" dirty="0">
                  <a:latin typeface="Lexend"/>
                </a:rPr>
                <a:t>” “</a:t>
              </a:r>
              <a:r>
                <a:rPr lang="en-US" sz="2800" b="1" kern="1200" dirty="0">
                  <a:latin typeface="Lexend"/>
                </a:rPr>
                <a:t>?</a:t>
              </a:r>
              <a:r>
                <a:rPr lang="en-US" sz="2800" kern="1200" dirty="0">
                  <a:latin typeface="Lexend"/>
                </a:rPr>
                <a:t>”</a:t>
              </a:r>
            </a:p>
          </p:txBody>
        </p:sp>
      </p:grp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31D17C3A-F427-460A-8D95-1A3003194217}"/>
              </a:ext>
            </a:extLst>
          </p:cNvPr>
          <p:cNvSpPr/>
          <p:nvPr/>
        </p:nvSpPr>
        <p:spPr>
          <a:xfrm rot="5400000">
            <a:off x="700112" y="492827"/>
            <a:ext cx="870920" cy="1787651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latin typeface="Lexend"/>
              </a:rPr>
              <a:t>Tokenize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056BD6-0BF6-4754-BAA3-A8D0198C96AF}"/>
              </a:ext>
            </a:extLst>
          </p:cNvPr>
          <p:cNvSpPr txBox="1"/>
          <p:nvPr/>
        </p:nvSpPr>
        <p:spPr>
          <a:xfrm>
            <a:off x="5545605" y="2217913"/>
            <a:ext cx="4407540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b="0" kern="1200" dirty="0">
                <a:latin typeface="Lexend"/>
              </a:rPr>
              <a:t>Basic </a:t>
            </a:r>
            <a:r>
              <a:rPr lang="en-US" sz="3200" b="1" kern="1200" dirty="0">
                <a:latin typeface="Lexend"/>
                <a:sym typeface="Symbol" panose="05050102010706020507" pitchFamily="18" charset="2"/>
              </a:rPr>
              <a:t></a:t>
            </a:r>
            <a:endParaRPr lang="en-US" sz="3200" b="1" kern="1200" dirty="0">
              <a:latin typeface="Lexend"/>
            </a:endParaRPr>
          </a:p>
          <a:p>
            <a:pPr marL="285750" lvl="2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200" kern="1200" dirty="0">
                <a:latin typeface="Lexend"/>
              </a:rPr>
              <a:t>Complex</a:t>
            </a:r>
            <a:endParaRPr lang="en-US" sz="2800" kern="1200" dirty="0">
              <a:latin typeface="Lexen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455248-5DB2-4471-9396-09F8A02BA561}"/>
              </a:ext>
            </a:extLst>
          </p:cNvPr>
          <p:cNvSpPr txBox="1"/>
          <p:nvPr/>
        </p:nvSpPr>
        <p:spPr>
          <a:xfrm>
            <a:off x="2060654" y="2180980"/>
            <a:ext cx="3281022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2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3600" kern="1200" dirty="0">
                <a:latin typeface="Lexend"/>
              </a:rPr>
              <a:t>Mathematical</a:t>
            </a:r>
            <a:br>
              <a:rPr lang="en-US" sz="3600" kern="1200" dirty="0">
                <a:latin typeface="Lexend"/>
              </a:rPr>
            </a:br>
            <a:r>
              <a:rPr lang="en-US" sz="3600" kern="1200" dirty="0">
                <a:latin typeface="Lexend"/>
              </a:rPr>
              <a:t>Questio</a:t>
            </a:r>
            <a:r>
              <a:rPr lang="en-US" sz="3600" dirty="0">
                <a:latin typeface="Lexend"/>
              </a:rPr>
              <a:t>n</a:t>
            </a:r>
            <a:endParaRPr lang="en-US" sz="3200" kern="1200" dirty="0">
              <a:latin typeface="Lexend"/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33B9661-8757-42C9-8F4C-D813ABD337C0}"/>
              </a:ext>
            </a:extLst>
          </p:cNvPr>
          <p:cNvCxnSpPr/>
          <p:nvPr/>
        </p:nvCxnSpPr>
        <p:spPr>
          <a:xfrm flipV="1">
            <a:off x="5137743" y="2460328"/>
            <a:ext cx="618371" cy="26541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0E41159-41C6-4DF2-9DD9-35FCA961601B}"/>
              </a:ext>
            </a:extLst>
          </p:cNvPr>
          <p:cNvCxnSpPr>
            <a:cxnSpLocks/>
          </p:cNvCxnSpPr>
          <p:nvPr/>
        </p:nvCxnSpPr>
        <p:spPr>
          <a:xfrm>
            <a:off x="5137286" y="2727215"/>
            <a:ext cx="618828" cy="27787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EABF00-C3DE-4046-A3C4-2A34496B1C47}"/>
              </a:ext>
            </a:extLst>
          </p:cNvPr>
          <p:cNvGrpSpPr/>
          <p:nvPr/>
        </p:nvGrpSpPr>
        <p:grpSpPr>
          <a:xfrm>
            <a:off x="2095762" y="4368751"/>
            <a:ext cx="618828" cy="544764"/>
            <a:chOff x="3677974" y="3529396"/>
            <a:chExt cx="618828" cy="544764"/>
          </a:xfrm>
        </p:grpSpPr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36F5F5BC-76DA-4FF7-8814-6CE0601B737E}"/>
                </a:ext>
              </a:extLst>
            </p:cNvPr>
            <p:cNvCxnSpPr/>
            <p:nvPr/>
          </p:nvCxnSpPr>
          <p:spPr>
            <a:xfrm flipV="1">
              <a:off x="3678431" y="3529396"/>
              <a:ext cx="618371" cy="265416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DBD88757-108A-4AAF-87C4-BCAAA7A5975E}"/>
                </a:ext>
              </a:extLst>
            </p:cNvPr>
            <p:cNvCxnSpPr>
              <a:cxnSpLocks/>
            </p:cNvCxnSpPr>
            <p:nvPr/>
          </p:nvCxnSpPr>
          <p:spPr>
            <a:xfrm>
              <a:off x="3677974" y="3796283"/>
              <a:ext cx="618828" cy="277877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D78142E-71DD-43C0-B940-3CAA3F2963CD}"/>
              </a:ext>
            </a:extLst>
          </p:cNvPr>
          <p:cNvSpPr/>
          <p:nvPr/>
        </p:nvSpPr>
        <p:spPr>
          <a:xfrm>
            <a:off x="0" y="-46741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2+1  = ?</a:t>
            </a:r>
            <a:endParaRPr lang="tr-TR" sz="6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749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2845EDE-D979-86D6-2674-7B9129E7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03" y="3429000"/>
            <a:ext cx="4503752" cy="3205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F62CFC-1EB5-F8B5-C912-C3505FD92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9" y="2046897"/>
            <a:ext cx="615160" cy="5272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7D4105-C926-4DF4-B800-3EECD5E9C7E7}"/>
              </a:ext>
            </a:extLst>
          </p:cNvPr>
          <p:cNvGrpSpPr/>
          <p:nvPr/>
        </p:nvGrpSpPr>
        <p:grpSpPr>
          <a:xfrm>
            <a:off x="141862" y="287848"/>
            <a:ext cx="4709874" cy="6112951"/>
            <a:chOff x="259557" y="280059"/>
            <a:chExt cx="4709874" cy="611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98B308-8D65-DED9-4853-E535E65C684A}"/>
                </a:ext>
              </a:extLst>
            </p:cNvPr>
            <p:cNvSpPr/>
            <p:nvPr/>
          </p:nvSpPr>
          <p:spPr>
            <a:xfrm>
              <a:off x="259557" y="513567"/>
              <a:ext cx="4054257" cy="5879443"/>
            </a:xfrm>
            <a:prstGeom prst="rect">
              <a:avLst/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600" b="1" dirty="0">
                  <a:solidFill>
                    <a:schemeClr val="tx1"/>
                  </a:solidFill>
                  <a:latin typeface="Euclid Circular B" panose="020B0504000000000000"/>
                </a:rPr>
                <a:t>FINE-TUNING </a:t>
              </a:r>
              <a:endParaRPr lang="en-US" sz="36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b="1" dirty="0">
                  <a:solidFill>
                    <a:schemeClr val="tx1"/>
                  </a:solidFill>
                </a:rPr>
                <a:t>Customizes model</a:t>
              </a:r>
              <a:r>
                <a:rPr lang="tr-TR" sz="2500" dirty="0">
                  <a:solidFill>
                    <a:schemeClr val="tx1"/>
                  </a:solidFill>
                </a:rPr>
                <a:t> responses through additional training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b="1" dirty="0">
                  <a:solidFill>
                    <a:schemeClr val="tx1"/>
                  </a:solidFill>
                </a:rPr>
                <a:t>Faster inference</a:t>
              </a:r>
              <a:r>
                <a:rPr lang="tr-TR" sz="2500" dirty="0">
                  <a:solidFill>
                    <a:schemeClr val="tx1"/>
                  </a:solidFill>
                </a:rPr>
                <a:t>, no need for external lookups.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Best for </a:t>
              </a:r>
              <a:r>
                <a:rPr lang="en-US" sz="2500" b="1" dirty="0">
                  <a:solidFill>
                    <a:schemeClr val="tx1"/>
                  </a:solidFill>
                </a:rPr>
                <a:t>constant</a:t>
              </a:r>
              <a:r>
                <a:rPr lang="tr-TR" sz="2500" b="1" dirty="0">
                  <a:solidFill>
                    <a:schemeClr val="tx1"/>
                  </a:solidFill>
                </a:rPr>
                <a:t> domains</a:t>
              </a:r>
              <a:r>
                <a:rPr lang="tr-TR" sz="2500" dirty="0">
                  <a:solidFill>
                    <a:schemeClr val="tx1"/>
                  </a:solidFill>
                </a:rPr>
                <a:t> </a:t>
              </a:r>
              <a:r>
                <a:rPr lang="en-US" sz="2500" dirty="0">
                  <a:solidFill>
                    <a:schemeClr val="tx1"/>
                  </a:solidFill>
                </a:rPr>
                <a:t>E</a:t>
              </a:r>
              <a:r>
                <a:rPr lang="tr-TR" sz="2500" dirty="0">
                  <a:solidFill>
                    <a:schemeClr val="tx1"/>
                  </a:solidFill>
                </a:rPr>
                <a:t>g</a:t>
              </a:r>
              <a:r>
                <a:rPr lang="en-US" sz="2500" dirty="0">
                  <a:solidFill>
                    <a:schemeClr val="tx1"/>
                  </a:solidFill>
                </a:rPr>
                <a:t>:</a:t>
              </a:r>
              <a:r>
                <a:rPr lang="tr-TR" sz="2500" dirty="0">
                  <a:solidFill>
                    <a:schemeClr val="tx1"/>
                  </a:solidFill>
                </a:rPr>
                <a:t> legal, </a:t>
              </a:r>
              <a:r>
                <a:rPr lang="en-US" sz="2500" dirty="0">
                  <a:solidFill>
                    <a:schemeClr val="tx1"/>
                  </a:solidFill>
                </a:rPr>
                <a:t>religion info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Requires costly </a:t>
              </a:r>
              <a:r>
                <a:rPr lang="tr-TR" sz="2500" b="1" dirty="0">
                  <a:solidFill>
                    <a:schemeClr val="tx1"/>
                  </a:solidFill>
                </a:rPr>
                <a:t>retraining</a:t>
              </a:r>
              <a:r>
                <a:rPr lang="tr-TR" sz="2500" dirty="0">
                  <a:solidFill>
                    <a:schemeClr val="tx1"/>
                  </a:solidFill>
                </a:rPr>
                <a:t> for updates.</a:t>
              </a:r>
              <a:endParaRPr lang="en-US" sz="2500" dirty="0">
                <a:solidFill>
                  <a:schemeClr val="tx1"/>
                </a:solidFill>
              </a:endParaRPr>
            </a:p>
            <a:p>
              <a:pPr algn="ctr"/>
              <a:endParaRPr lang="tr-TR" dirty="0">
                <a:solidFill>
                  <a:schemeClr val="tx1"/>
                </a:solidFill>
              </a:endParaRPr>
            </a:p>
            <a:p>
              <a:pPr algn="ctr"/>
              <a:endParaRPr lang="tr-TR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A98B9B-C9D9-EEA2-1221-0AC25761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166" y="280059"/>
              <a:ext cx="1491265" cy="110626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100AD1D-DD95-43C3-A8AE-CF57FACC33B1}"/>
              </a:ext>
            </a:extLst>
          </p:cNvPr>
          <p:cNvGrpSpPr/>
          <p:nvPr/>
        </p:nvGrpSpPr>
        <p:grpSpPr>
          <a:xfrm>
            <a:off x="8196298" y="231294"/>
            <a:ext cx="3998696" cy="6169505"/>
            <a:chOff x="8193490" y="211244"/>
            <a:chExt cx="3998696" cy="61695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89660D-6182-36DA-A7D7-66441B3C5659}"/>
                </a:ext>
              </a:extLst>
            </p:cNvPr>
            <p:cNvSpPr/>
            <p:nvPr/>
          </p:nvSpPr>
          <p:spPr>
            <a:xfrm>
              <a:off x="8193490" y="509288"/>
              <a:ext cx="3606027" cy="5871461"/>
            </a:xfrm>
            <a:prstGeom prst="rect">
              <a:avLst/>
            </a:prstGeom>
            <a:solidFill>
              <a:srgbClr val="ED7D31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600" b="1" dirty="0">
                  <a:solidFill>
                    <a:schemeClr val="tx1"/>
                  </a:solidFill>
                  <a:latin typeface="Euclid Circular B" panose="020B0504000000000000"/>
                </a:rPr>
                <a:t>RAG </a:t>
              </a:r>
            </a:p>
            <a:p>
              <a:endParaRPr lang="en-US" sz="36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lvl="1"/>
              <a:endParaRPr lang="en-US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Retrieves external </a:t>
              </a:r>
              <a:r>
                <a:rPr lang="en-US" sz="2500" dirty="0">
                  <a:solidFill>
                    <a:schemeClr val="tx1"/>
                  </a:solidFill>
                </a:rPr>
                <a:t>data</a:t>
              </a:r>
              <a:r>
                <a:rPr lang="tr-TR" sz="2500" dirty="0">
                  <a:solidFill>
                    <a:schemeClr val="tx1"/>
                  </a:solidFill>
                </a:rPr>
                <a:t> </a:t>
              </a:r>
              <a:r>
                <a:rPr lang="tr-TR" sz="2500" b="1" dirty="0">
                  <a:solidFill>
                    <a:schemeClr val="tx1"/>
                  </a:solidFill>
                </a:rPr>
                <a:t>dynamically</a:t>
              </a:r>
              <a:endParaRPr lang="en-US" sz="2500" b="1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No retrainin</a:t>
              </a:r>
              <a:r>
                <a:rPr lang="en-US" sz="2500" dirty="0">
                  <a:solidFill>
                    <a:schemeClr val="tx1"/>
                  </a:solidFill>
                </a:rPr>
                <a:t>!</a:t>
              </a:r>
              <a:r>
                <a:rPr lang="tr-TR" sz="2500" dirty="0">
                  <a:solidFill>
                    <a:schemeClr val="tx1"/>
                  </a:solidFill>
                </a:rPr>
                <a:t> </a:t>
              </a:r>
              <a:br>
                <a:rPr lang="en-US" sz="2500" dirty="0">
                  <a:solidFill>
                    <a:schemeClr val="tx1"/>
                  </a:solidFill>
                </a:rPr>
              </a:br>
              <a:r>
                <a:rPr lang="en-US" sz="2500" dirty="0">
                  <a:solidFill>
                    <a:schemeClr val="tx1"/>
                  </a:solidFill>
                </a:rPr>
                <a:t>U</a:t>
              </a:r>
              <a:r>
                <a:rPr lang="tr-TR" sz="2500" dirty="0">
                  <a:solidFill>
                    <a:schemeClr val="tx1"/>
                  </a:solidFill>
                </a:rPr>
                <a:t>ses </a:t>
              </a:r>
              <a:r>
                <a:rPr lang="tr-TR" sz="2500" b="1" dirty="0">
                  <a:solidFill>
                    <a:schemeClr val="tx1"/>
                  </a:solidFill>
                </a:rPr>
                <a:t>up-to-date</a:t>
              </a:r>
              <a:r>
                <a:rPr lang="tr-TR" sz="2500" dirty="0">
                  <a:solidFill>
                    <a:schemeClr val="tx1"/>
                  </a:solidFill>
                </a:rPr>
                <a:t> </a:t>
              </a:r>
              <a:r>
                <a:rPr lang="en-US" sz="2500" dirty="0">
                  <a:solidFill>
                    <a:schemeClr val="tx1"/>
                  </a:solidFill>
                </a:rPr>
                <a:t>data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dirty="0">
                  <a:solidFill>
                    <a:schemeClr val="tx1"/>
                  </a:solidFill>
                </a:rPr>
                <a:t>Best for </a:t>
              </a:r>
              <a:r>
                <a:rPr lang="tr-TR" sz="2500" b="1" dirty="0">
                  <a:solidFill>
                    <a:schemeClr val="tx1"/>
                  </a:solidFill>
                </a:rPr>
                <a:t>dynamic data</a:t>
              </a:r>
              <a:r>
                <a:rPr lang="en-US" sz="2500" dirty="0">
                  <a:solidFill>
                    <a:schemeClr val="tx1"/>
                  </a:solidFill>
                </a:rPr>
                <a:t>, </a:t>
              </a:r>
              <a:br>
                <a:rPr lang="en-US" sz="2500" dirty="0">
                  <a:solidFill>
                    <a:schemeClr val="tx1"/>
                  </a:solidFill>
                </a:rPr>
              </a:br>
              <a:r>
                <a:rPr lang="en-US" sz="2500" dirty="0" err="1">
                  <a:solidFill>
                    <a:schemeClr val="tx1"/>
                  </a:solidFill>
                </a:rPr>
                <a:t>Eg</a:t>
              </a:r>
              <a:r>
                <a:rPr lang="en-US" sz="2500" dirty="0">
                  <a:solidFill>
                    <a:schemeClr val="tx1"/>
                  </a:solidFill>
                </a:rPr>
                <a:t>:</a:t>
              </a:r>
              <a:r>
                <a:rPr lang="tr-TR" sz="2500" dirty="0">
                  <a:solidFill>
                    <a:schemeClr val="tx1"/>
                  </a:solidFill>
                </a:rPr>
                <a:t> support chatbots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tr-TR" sz="2500" b="1" dirty="0">
                  <a:solidFill>
                    <a:schemeClr val="tx1"/>
                  </a:solidFill>
                </a:rPr>
                <a:t>Slower</a:t>
              </a:r>
              <a:r>
                <a:rPr lang="tr-TR" sz="2500" dirty="0">
                  <a:solidFill>
                    <a:schemeClr val="tx1"/>
                  </a:solidFill>
                </a:rPr>
                <a:t> inference due to retrieval step</a:t>
              </a:r>
              <a:endParaRPr lang="en-US" sz="2500" dirty="0">
                <a:solidFill>
                  <a:schemeClr val="tx1"/>
                </a:solidFill>
                <a:latin typeface="Euclid Circular B" panose="020B0504000000000000"/>
              </a:endParaRPr>
            </a:p>
            <a:p>
              <a:pPr algn="ctr"/>
              <a:endParaRPr lang="tr-TR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6D8666-81F7-E309-D7CC-430241283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96262" y="211244"/>
              <a:ext cx="1495924" cy="1495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52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2E898-41EA-0C12-1EB1-643F46F3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797C1-5843-E7F2-B926-A1DA56F4BBB3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4 - RAG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24D1C-8087-0AE7-7F13-6F65BE1A2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3E29-914F-40E2-9F90-79594A62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3138"/>
            <a:ext cx="12192000" cy="1091227"/>
          </a:xfrm>
        </p:spPr>
        <p:txBody>
          <a:bodyPr>
            <a:normAutofit/>
          </a:bodyPr>
          <a:lstStyle/>
          <a:p>
            <a:pPr algn="ctr"/>
            <a:r>
              <a:rPr lang="it-IT" sz="5400" dirty="0">
                <a:latin typeface="Raleway Medium" pitchFamily="2" charset="0"/>
                <a:ea typeface="Euclid Circular B" panose="020B0504000000000000" pitchFamily="34" charset="0"/>
              </a:rPr>
              <a:t>AI Integration Libs for .NET</a:t>
            </a:r>
            <a:endParaRPr lang="en-US" sz="5400" dirty="0">
              <a:latin typeface="Raleway Medium" pitchFamily="2" charset="0"/>
              <a:ea typeface="Euclid Circular B" panose="020B0504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0F17A-E57F-45FD-8BAD-E05925B226A5}"/>
              </a:ext>
            </a:extLst>
          </p:cNvPr>
          <p:cNvSpPr txBox="1"/>
          <p:nvPr/>
        </p:nvSpPr>
        <p:spPr>
          <a:xfrm>
            <a:off x="6210300" y="3601488"/>
            <a:ext cx="4242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Raleway Medium" pitchFamily="2" charset="0"/>
              </a:rPr>
              <a:t>⚙️ </a:t>
            </a:r>
            <a:r>
              <a:rPr lang="en-US" sz="2400" dirty="0">
                <a:latin typeface="Raleway Medium" pitchFamily="2" charset="0"/>
                <a:ea typeface="Euclid Circular B" panose="020B0504000000000000" pitchFamily="34" charset="0"/>
              </a:rPr>
              <a:t>Microsoft.Extensions.AI</a:t>
            </a:r>
          </a:p>
          <a:p>
            <a:endParaRPr lang="en-US" sz="2400" dirty="0">
              <a:latin typeface="Raleway Medium" pitchFamily="2" charset="0"/>
              <a:ea typeface="Euclid Circular B" panose="020B0504000000000000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79E86D-F5E7-4D10-9DA6-3308AE560D9C}"/>
              </a:ext>
            </a:extLst>
          </p:cNvPr>
          <p:cNvGrpSpPr/>
          <p:nvPr/>
        </p:nvGrpSpPr>
        <p:grpSpPr>
          <a:xfrm>
            <a:off x="2591224" y="2685831"/>
            <a:ext cx="6362276" cy="720000"/>
            <a:chOff x="3751412" y="2936685"/>
            <a:chExt cx="5311475" cy="720000"/>
          </a:xfrm>
        </p:grpSpPr>
        <p:sp>
          <p:nvSpPr>
            <p:cNvPr id="6" name="Arrow: Bent-Up 5">
              <a:extLst>
                <a:ext uri="{FF2B5EF4-FFF2-40B4-BE49-F238E27FC236}">
                  <a16:creationId xmlns:a16="http://schemas.microsoft.com/office/drawing/2014/main" id="{B4E73867-B739-425E-B2D0-0782BBFC0286}"/>
                </a:ext>
              </a:extLst>
            </p:cNvPr>
            <p:cNvSpPr/>
            <p:nvPr/>
          </p:nvSpPr>
          <p:spPr>
            <a:xfrm flipV="1">
              <a:off x="6182887" y="2936685"/>
              <a:ext cx="2880000" cy="720000"/>
            </a:xfrm>
            <a:prstGeom prst="bentUpArrow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Arrow: Bent-Up 7">
              <a:extLst>
                <a:ext uri="{FF2B5EF4-FFF2-40B4-BE49-F238E27FC236}">
                  <a16:creationId xmlns:a16="http://schemas.microsoft.com/office/drawing/2014/main" id="{AC5AD657-D4DD-47EC-B451-402B86A38A65}"/>
                </a:ext>
              </a:extLst>
            </p:cNvPr>
            <p:cNvSpPr/>
            <p:nvPr/>
          </p:nvSpPr>
          <p:spPr>
            <a:xfrm flipH="1" flipV="1">
              <a:off x="3751412" y="2936685"/>
              <a:ext cx="2880000" cy="7200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F75F95-EF2C-48BF-9778-6702EC4A074A}"/>
              </a:ext>
            </a:extLst>
          </p:cNvPr>
          <p:cNvSpPr txBox="1"/>
          <p:nvPr/>
        </p:nvSpPr>
        <p:spPr>
          <a:xfrm>
            <a:off x="750586" y="4370428"/>
            <a:ext cx="38110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Complex AI Orchestration</a:t>
            </a:r>
          </a:p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Flexible</a:t>
            </a:r>
          </a:p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Extensible</a:t>
            </a:r>
          </a:p>
          <a:p>
            <a:r>
              <a:rPr lang="en-US" sz="2000" dirty="0" err="1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Eg</a:t>
            </a:r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: </a:t>
            </a:r>
            <a:r>
              <a:rPr lang="en-US" sz="2000" dirty="0" err="1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Microsoft.Data.SqlClient</a:t>
            </a:r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DCC99-E86F-4CB3-8231-76BC089A9427}"/>
              </a:ext>
            </a:extLst>
          </p:cNvPr>
          <p:cNvSpPr txBox="1"/>
          <p:nvPr/>
        </p:nvSpPr>
        <p:spPr>
          <a:xfrm>
            <a:off x="6305550" y="4369170"/>
            <a:ext cx="5346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Standard Q&amp;A and Chatbots</a:t>
            </a:r>
          </a:p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Easily change AI provider</a:t>
            </a:r>
          </a:p>
          <a:p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Lightweight</a:t>
            </a:r>
          </a:p>
          <a:p>
            <a:r>
              <a:rPr lang="en-US" sz="2000" dirty="0" err="1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Eg</a:t>
            </a:r>
            <a:r>
              <a:rPr lang="en-US" sz="2000" dirty="0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: </a:t>
            </a:r>
            <a:r>
              <a:rPr lang="en-US" sz="1900" dirty="0" err="1">
                <a:latin typeface="Euclid Circular B Light" panose="020B0304000000000000" pitchFamily="34" charset="0"/>
                <a:ea typeface="Euclid Circular B Light" panose="020B0304000000000000" pitchFamily="34" charset="0"/>
              </a:rPr>
              <a:t>Microsoft.EntityFrameworkCore.SqlServer</a:t>
            </a:r>
            <a:endParaRPr lang="en-US" sz="1900" dirty="0">
              <a:latin typeface="Euclid Circular B Light" panose="020B0304000000000000" pitchFamily="34" charset="0"/>
              <a:ea typeface="Euclid Circular B Light" panose="020B030400000000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A5632-5BCA-42DB-B654-C7BF300DC605}"/>
              </a:ext>
            </a:extLst>
          </p:cNvPr>
          <p:cNvSpPr txBox="1"/>
          <p:nvPr/>
        </p:nvSpPr>
        <p:spPr>
          <a:xfrm>
            <a:off x="674386" y="3601488"/>
            <a:ext cx="4572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Raleway Medium" pitchFamily="2" charset="0"/>
              </a:rPr>
              <a:t>🧠 </a:t>
            </a:r>
            <a:r>
              <a:rPr lang="en-US" sz="2400" dirty="0" err="1">
                <a:latin typeface="Raleway Medium" pitchFamily="2" charset="0"/>
                <a:ea typeface="Euclid Circular B" panose="020B0504000000000000" pitchFamily="34" charset="0"/>
              </a:rPr>
              <a:t>Microsoft.SemanticKernel</a:t>
            </a:r>
            <a:r>
              <a:rPr lang="en-US" sz="2400" dirty="0">
                <a:latin typeface="Raleway Medium" pitchFamily="2" charset="0"/>
                <a:ea typeface="Euclid Circular B" panose="020B0504000000000000" pitchFamily="34" charset="0"/>
              </a:rPr>
              <a:t> </a:t>
            </a:r>
          </a:p>
          <a:p>
            <a:endParaRPr lang="en-US" sz="2400" dirty="0">
              <a:latin typeface="Raleway Medium" pitchFamily="2" charset="0"/>
              <a:ea typeface="Euclid Circular B" panose="020B0504000000000000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D85FA-004F-4790-8B99-E9A92118F6A3}"/>
              </a:ext>
            </a:extLst>
          </p:cNvPr>
          <p:cNvCxnSpPr/>
          <p:nvPr/>
        </p:nvCxnSpPr>
        <p:spPr>
          <a:xfrm>
            <a:off x="5742716" y="2384282"/>
            <a:ext cx="0" cy="407166"/>
          </a:xfrm>
          <a:prstGeom prst="line">
            <a:avLst/>
          </a:prstGeom>
          <a:ln w="177800"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58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B748A-76F3-AF84-5387-1BC1277B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8165F0-692A-472B-4B7F-A1B745E01BFA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5 - Data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D5FE2-32CB-46F8-26F2-BCF152FD0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52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D43E2-60D6-8D5C-AEC1-D12446B65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E7A198-44ED-5AB8-73F5-C51B52E8D133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6 - Smart Inputs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310FB-0D3B-DA9E-50C8-A4A4C42A1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6873-3162-4BA5-A948-01482A37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49761D-2D7A-46CC-1EAE-D7B7CB165AB9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 Medium" pitchFamily="2" charset="0"/>
              </a:rPr>
              <a:t>7</a:t>
            </a:r>
            <a:r>
              <a:rPr lang="en-US" sz="4400">
                <a:latin typeface="Raleway Medium" pitchFamily="2" charset="0"/>
              </a:rPr>
              <a:t> </a:t>
            </a:r>
            <a:r>
              <a:rPr lang="en-US" sz="4400" dirty="0">
                <a:latin typeface="Raleway Medium" pitchFamily="2" charset="0"/>
              </a:rPr>
              <a:t>- Vision: Detect Anomalies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2CB6-D412-374C-E4FA-983D869D1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3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A69BCAD-C5A5-46C8-BDC6-CC420565D542}"/>
              </a:ext>
            </a:extLst>
          </p:cNvPr>
          <p:cNvGrpSpPr/>
          <p:nvPr/>
        </p:nvGrpSpPr>
        <p:grpSpPr>
          <a:xfrm>
            <a:off x="602677" y="2711315"/>
            <a:ext cx="6532687" cy="2093301"/>
            <a:chOff x="914956" y="1895258"/>
            <a:chExt cx="6086539" cy="20933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AF95B2-1BBB-49D3-A13E-4D8142716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1895258"/>
              <a:ext cx="494580" cy="5055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91DF49-CE2B-4781-B2EF-BE47D593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2646474"/>
              <a:ext cx="540000" cy="54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B5CCA68-2479-4648-B425-D36ADDD7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956" y="3432186"/>
              <a:ext cx="540000" cy="540000"/>
            </a:xfrm>
            <a:prstGeom prst="rect">
              <a:avLst/>
            </a:prstGeom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F74FE8A-CDA9-42A3-A4F5-7B3EF584EEBA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1924332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https://twitter.com/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alperebicoglu</a:t>
              </a: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 </a:t>
              </a:r>
              <a:endParaRPr lang="en-US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925506AB-57DF-4F76-B8D5-78F55AD5A404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3448559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https://medium.com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/@alperonline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45286BE-0897-42E1-8B75-D1CEFB43B1BD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2694610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https://github.com/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ebicoglu</a:t>
              </a:r>
              <a:endParaRPr lang="en-US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80EC14E-2420-479F-84C5-D6905D2407C7}"/>
              </a:ext>
            </a:extLst>
          </p:cNvPr>
          <p:cNvSpPr/>
          <p:nvPr/>
        </p:nvSpPr>
        <p:spPr>
          <a:xfrm>
            <a:off x="602677" y="691603"/>
            <a:ext cx="4890646" cy="1053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Raleway Medium" pitchFamily="2" charset="0"/>
              </a:rPr>
              <a:t>ALPER EBİÇOĞLU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D0B53-DFA1-F388-77B5-6492F18E3EBA}"/>
              </a:ext>
            </a:extLst>
          </p:cNvPr>
          <p:cNvSpPr txBox="1"/>
          <p:nvPr/>
        </p:nvSpPr>
        <p:spPr>
          <a:xfrm>
            <a:off x="602677" y="5770407"/>
            <a:ext cx="109866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400" b="1" dirty="0"/>
              <a:t>github.com/ebicoglu/devnot_dotnet_25_konf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D41-9664-641D-BFD4-EBA8135CB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0864" y="517239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3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B882E83-B009-4995-A503-5074F225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53" y="5709877"/>
            <a:ext cx="6042936" cy="100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9B9593-6A1A-42C9-9B19-5D7C5B3C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143" y="5018286"/>
            <a:ext cx="5932957" cy="100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C9B090-A9AA-401D-8690-F1BCA80A9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115" y="4202552"/>
            <a:ext cx="6109906" cy="10854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436C1C-CCC1-4DC3-B774-6450A511A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809" y="3408129"/>
            <a:ext cx="6117283" cy="10342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B962D3-6680-419F-86F9-A5747EE941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89"/>
          <a:stretch/>
        </p:blipFill>
        <p:spPr>
          <a:xfrm>
            <a:off x="6144200" y="2597606"/>
            <a:ext cx="6042936" cy="10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1110F4E-175C-4239-ADB9-B09765A2BE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11"/>
          <a:stretch/>
        </p:blipFill>
        <p:spPr>
          <a:xfrm>
            <a:off x="6137778" y="1833617"/>
            <a:ext cx="6042936" cy="10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F749658-C15D-4846-8FC3-1A16D30D3B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278" r="2156"/>
          <a:stretch/>
        </p:blipFill>
        <p:spPr>
          <a:xfrm>
            <a:off x="6148288" y="1193953"/>
            <a:ext cx="5939256" cy="813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A47C6E-5999-4F7D-8913-4AD854E9AF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0499"/>
          <a:stretch/>
        </p:blipFill>
        <p:spPr>
          <a:xfrm>
            <a:off x="6206501" y="168166"/>
            <a:ext cx="6042936" cy="101038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C32C7C-FB9A-4EBD-83F5-379B2FFEB1E7}"/>
              </a:ext>
            </a:extLst>
          </p:cNvPr>
          <p:cNvSpPr/>
          <p:nvPr/>
        </p:nvSpPr>
        <p:spPr>
          <a:xfrm>
            <a:off x="8663332" y="447296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FC42161-6ABE-487B-A8BD-B1D39CF16EFC}"/>
              </a:ext>
            </a:extLst>
          </p:cNvPr>
          <p:cNvSpPr/>
          <p:nvPr/>
        </p:nvSpPr>
        <p:spPr>
          <a:xfrm>
            <a:off x="8647350" y="1280278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0320A50-A964-4565-8DD0-E1031E31EBA7}"/>
              </a:ext>
            </a:extLst>
          </p:cNvPr>
          <p:cNvSpPr/>
          <p:nvPr/>
        </p:nvSpPr>
        <p:spPr>
          <a:xfrm>
            <a:off x="8647350" y="2131896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96C10EB-61EA-4E7A-8237-42349A55F689}"/>
              </a:ext>
            </a:extLst>
          </p:cNvPr>
          <p:cNvSpPr/>
          <p:nvPr/>
        </p:nvSpPr>
        <p:spPr>
          <a:xfrm>
            <a:off x="8647350" y="2917984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1969B47-C80C-486E-B266-31876E0E3D21}"/>
              </a:ext>
            </a:extLst>
          </p:cNvPr>
          <p:cNvSpPr/>
          <p:nvPr/>
        </p:nvSpPr>
        <p:spPr>
          <a:xfrm>
            <a:off x="8647349" y="3668089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DD1AF8-243A-4606-BA2F-7184AF8D4AA0}"/>
              </a:ext>
            </a:extLst>
          </p:cNvPr>
          <p:cNvSpPr/>
          <p:nvPr/>
        </p:nvSpPr>
        <p:spPr>
          <a:xfrm>
            <a:off x="8647349" y="4482645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1BABA3-91C2-48CB-A71D-4535B6E2AF25}"/>
              </a:ext>
            </a:extLst>
          </p:cNvPr>
          <p:cNvSpPr/>
          <p:nvPr/>
        </p:nvSpPr>
        <p:spPr>
          <a:xfrm>
            <a:off x="8647348" y="5339922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C7D89E9-5D39-44A2-B982-58F76E84D90E}"/>
              </a:ext>
            </a:extLst>
          </p:cNvPr>
          <p:cNvSpPr/>
          <p:nvPr/>
        </p:nvSpPr>
        <p:spPr>
          <a:xfrm>
            <a:off x="8647348" y="6040082"/>
            <a:ext cx="1450427" cy="55324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B37D42-0918-40E0-A5A8-977C1C8E6CB1}"/>
              </a:ext>
            </a:extLst>
          </p:cNvPr>
          <p:cNvSpPr txBox="1"/>
          <p:nvPr/>
        </p:nvSpPr>
        <p:spPr>
          <a:xfrm>
            <a:off x="6533171" y="392962"/>
            <a:ext cx="5675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2025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FF8BF8-91DF-430D-9813-B6DC52B7AD87}"/>
              </a:ext>
            </a:extLst>
          </p:cNvPr>
          <p:cNvSpPr txBox="1"/>
          <p:nvPr/>
        </p:nvSpPr>
        <p:spPr>
          <a:xfrm>
            <a:off x="6604562" y="1218016"/>
            <a:ext cx="5596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2024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8B1FAE-0BC7-42E0-9CD9-5D70C2A6BEDE}"/>
              </a:ext>
            </a:extLst>
          </p:cNvPr>
          <p:cNvSpPr txBox="1"/>
          <p:nvPr/>
        </p:nvSpPr>
        <p:spPr>
          <a:xfrm>
            <a:off x="6615118" y="2081176"/>
            <a:ext cx="5619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2023</a:t>
            </a:r>
            <a:endParaRPr lang="en-US" sz="3200" dirty="0">
              <a:latin typeface="Raleway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1AA47D-53BA-4186-9071-6B590F81DF48}"/>
              </a:ext>
            </a:extLst>
          </p:cNvPr>
          <p:cNvSpPr txBox="1"/>
          <p:nvPr/>
        </p:nvSpPr>
        <p:spPr>
          <a:xfrm>
            <a:off x="6596929" y="2870669"/>
            <a:ext cx="5595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2022</a:t>
            </a:r>
            <a:endParaRPr lang="en-US" sz="3200" dirty="0">
              <a:latin typeface="Raleway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1113D0-E5B5-4582-88B8-4E68C4BD1B6B}"/>
              </a:ext>
            </a:extLst>
          </p:cNvPr>
          <p:cNvSpPr txBox="1"/>
          <p:nvPr/>
        </p:nvSpPr>
        <p:spPr>
          <a:xfrm>
            <a:off x="6438477" y="3667536"/>
            <a:ext cx="5810960" cy="59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2021</a:t>
            </a:r>
            <a:endParaRPr lang="en-US" sz="3200" dirty="0">
              <a:latin typeface="Raleway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99FA66-7388-42F2-BBE8-E53BD58B63F8}"/>
              </a:ext>
            </a:extLst>
          </p:cNvPr>
          <p:cNvSpPr txBox="1"/>
          <p:nvPr/>
        </p:nvSpPr>
        <p:spPr>
          <a:xfrm>
            <a:off x="6505108" y="4436908"/>
            <a:ext cx="57329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2020</a:t>
            </a:r>
            <a:endParaRPr lang="en-US" sz="3200" dirty="0">
              <a:latin typeface="Raleway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B2D33A4-7A23-44C9-AB99-A958DC61D1C9}"/>
              </a:ext>
            </a:extLst>
          </p:cNvPr>
          <p:cNvSpPr txBox="1"/>
          <p:nvPr/>
        </p:nvSpPr>
        <p:spPr>
          <a:xfrm>
            <a:off x="6505108" y="5261273"/>
            <a:ext cx="57317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2019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1E4158-CA8A-45D4-A014-4D9815481E55}"/>
              </a:ext>
            </a:extLst>
          </p:cNvPr>
          <p:cNvSpPr txBox="1"/>
          <p:nvPr/>
        </p:nvSpPr>
        <p:spPr>
          <a:xfrm>
            <a:off x="6518353" y="6016288"/>
            <a:ext cx="5705242" cy="59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Raleway" pitchFamily="2" charset="0"/>
                <a:ea typeface="Euclid Circular B" panose="020B0504000000000000" pitchFamily="34" charset="0"/>
              </a:rPr>
              <a:t>2018</a:t>
            </a:r>
            <a:endParaRPr lang="en-US" sz="2800" dirty="0">
              <a:latin typeface="Raleway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DD15AE-68C8-4E87-87F5-8AD85EA0A6CF}"/>
              </a:ext>
            </a:extLst>
          </p:cNvPr>
          <p:cNvGrpSpPr/>
          <p:nvPr/>
        </p:nvGrpSpPr>
        <p:grpSpPr>
          <a:xfrm>
            <a:off x="1" y="281773"/>
            <a:ext cx="6172972" cy="6436104"/>
            <a:chOff x="1" y="281773"/>
            <a:chExt cx="6172972" cy="643610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0FCD957-C221-EC92-189A-1DB50F03022F}"/>
                </a:ext>
              </a:extLst>
            </p:cNvPr>
            <p:cNvGrpSpPr/>
            <p:nvPr/>
          </p:nvGrpSpPr>
          <p:grpSpPr>
            <a:xfrm>
              <a:off x="1" y="281773"/>
              <a:ext cx="6172972" cy="6436104"/>
              <a:chOff x="14002" y="546079"/>
              <a:chExt cx="5872049" cy="5760114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8252BD1-3236-91CE-2ADC-B13A0A292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51" y="546079"/>
                <a:ext cx="5868000" cy="193214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E1C5289-F90C-F2C7-4DF0-FA06D2A54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b="15643"/>
              <a:stretch/>
            </p:blipFill>
            <p:spPr>
              <a:xfrm>
                <a:off x="14002" y="2454539"/>
                <a:ext cx="5868000" cy="3851654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394DB0E8-AFE9-A110-F76C-9FA9AF805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111852" y="652058"/>
                <a:ext cx="1663324" cy="573078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F9F031-7DEF-4AE8-B8FF-26BAF6D73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60498" y="3433762"/>
              <a:ext cx="1206818" cy="42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890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2" y="481180"/>
            <a:ext cx="3221529" cy="1058863"/>
          </a:xfrm>
        </p:spPr>
        <p:txBody>
          <a:bodyPr/>
          <a:lstStyle/>
          <a:p>
            <a:r>
              <a:rPr lang="en-US" sz="6000" b="1" noProof="0" dirty="0">
                <a:latin typeface="Raleway" pitchFamily="2" charset="0"/>
                <a:ea typeface="Euclid Circular B" panose="020B0504000000000000" pitchFamily="34" charset="0"/>
              </a:rPr>
              <a:t>Agenda</a:t>
            </a:r>
            <a:endParaRPr lang="en-US" b="1" noProof="0" dirty="0">
              <a:latin typeface="Raleway" pitchFamily="2" charset="0"/>
              <a:ea typeface="Euclid Circular B" panose="020B0504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63"/>
            <a:ext cx="10515600" cy="3437568"/>
          </a:xfrm>
        </p:spPr>
        <p:txBody>
          <a:bodyPr>
            <a:normAutofit/>
          </a:bodyPr>
          <a:lstStyle/>
          <a:p>
            <a:pPr marL="855450" indent="-85725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5400" dirty="0">
                <a:latin typeface="Raleway" pitchFamily="2" charset="0"/>
                <a:ea typeface="Euclid Circular B Light" panose="020B0304000000000000" pitchFamily="34" charset="0"/>
              </a:rPr>
              <a:t> First steps of AI </a:t>
            </a:r>
          </a:p>
          <a:p>
            <a:pPr marL="855450" indent="-85725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5400" dirty="0">
                <a:latin typeface="Raleway" pitchFamily="2" charset="0"/>
                <a:ea typeface="Euclid Circular B Light" panose="020B0304000000000000" pitchFamily="34" charset="0"/>
              </a:rPr>
              <a:t> How AI Works…</a:t>
            </a:r>
          </a:p>
          <a:p>
            <a:pPr marL="855450" indent="-85725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5400" dirty="0">
                <a:latin typeface="Raleway" pitchFamily="2" charset="0"/>
                <a:ea typeface="Euclid Circular B Light" panose="020B0304000000000000" pitchFamily="34" charset="0"/>
              </a:rPr>
              <a:t> .NET Demos, </a:t>
            </a:r>
            <a:r>
              <a:rPr lang="en-US" sz="5400" strike="sngStrike" dirty="0">
                <a:latin typeface="Raleway" pitchFamily="2" charset="0"/>
                <a:ea typeface="Euclid Circular B Light" panose="020B0304000000000000" pitchFamily="34" charset="0"/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4D95-286B-BA33-5C99-8DAFE493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4FDC-2581-7565-EF42-E4EAF7E6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9" y="211397"/>
            <a:ext cx="10515600" cy="6845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latin typeface="Raleway Medium" pitchFamily="2" charset="0"/>
              </a:rPr>
              <a:t>Alan Turing (1956) – The birth of AI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999429-79BB-ADA6-B5B2-F9B040A65186}"/>
              </a:ext>
            </a:extLst>
          </p:cNvPr>
          <p:cNvGrpSpPr/>
          <p:nvPr/>
        </p:nvGrpSpPr>
        <p:grpSpPr>
          <a:xfrm>
            <a:off x="3912532" y="913972"/>
            <a:ext cx="8274121" cy="4654193"/>
            <a:chOff x="418484" y="1265370"/>
            <a:chExt cx="8274121" cy="4654193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1D18A855-F879-AAAD-DA73-3ED8AAC30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84" y="1265370"/>
              <a:ext cx="8274121" cy="46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65BDB5-CF13-B3E2-F13F-5DA8B8D8A849}"/>
                </a:ext>
              </a:extLst>
            </p:cNvPr>
            <p:cNvSpPr txBox="1"/>
            <p:nvPr/>
          </p:nvSpPr>
          <p:spPr>
            <a:xfrm>
              <a:off x="6320747" y="5246188"/>
              <a:ext cx="23136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sz="3200" b="1" i="1" dirty="0">
                  <a:solidFill>
                    <a:schemeClr val="bg1"/>
                  </a:solidFill>
                  <a:effectLst/>
                  <a:latin typeface="72Brand"/>
                </a:rPr>
                <a:t>Alan Turing</a:t>
              </a:r>
              <a:endParaRPr lang="tr-TR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C6AF45-96E2-D82D-21F9-D8CF1BE43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5" r="2116"/>
          <a:stretch/>
        </p:blipFill>
        <p:spPr bwMode="auto">
          <a:xfrm>
            <a:off x="5473" y="913972"/>
            <a:ext cx="3996647" cy="46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49CF3-4C7D-BF4F-2B06-7709CA51D78C}"/>
              </a:ext>
            </a:extLst>
          </p:cNvPr>
          <p:cNvSpPr txBox="1"/>
          <p:nvPr/>
        </p:nvSpPr>
        <p:spPr>
          <a:xfrm>
            <a:off x="2439651" y="1260896"/>
            <a:ext cx="144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effectLst/>
                <a:latin typeface="72Brand"/>
              </a:rPr>
              <a:t>Enigma</a:t>
            </a:r>
            <a:endParaRPr lang="tr-TR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86263-160F-416E-A952-DD9A099BA04D}"/>
              </a:ext>
            </a:extLst>
          </p:cNvPr>
          <p:cNvSpPr txBox="1"/>
          <p:nvPr/>
        </p:nvSpPr>
        <p:spPr>
          <a:xfrm>
            <a:off x="1611086" y="5653487"/>
            <a:ext cx="103470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0" i="0" dirty="0">
                <a:solidFill>
                  <a:srgbClr val="000000"/>
                </a:solidFill>
                <a:effectLst/>
                <a:latin typeface="Raleway" pitchFamily="2" charset="0"/>
              </a:rPr>
              <a:t>“What we want is a machine that can learn from experience”</a:t>
            </a:r>
          </a:p>
          <a:p>
            <a:pPr algn="r"/>
            <a:r>
              <a:rPr lang="en-US" sz="2800" dirty="0">
                <a:solidFill>
                  <a:srgbClr val="000000"/>
                </a:solidFill>
                <a:latin typeface="Raleway" pitchFamily="2" charset="0"/>
              </a:rPr>
              <a:t>—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aleway" pitchFamily="2" charset="0"/>
              </a:rPr>
              <a:t>Alan Turing, 1947, London.</a:t>
            </a:r>
            <a:endParaRPr lang="en-US" sz="2800" dirty="0">
              <a:latin typeface="Ralew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65340-40AC-45A5-A1EC-9094B9C734A3}"/>
              </a:ext>
            </a:extLst>
          </p:cNvPr>
          <p:cNvSpPr txBox="1"/>
          <p:nvPr/>
        </p:nvSpPr>
        <p:spPr>
          <a:xfrm rot="415781">
            <a:off x="4369779" y="4894790"/>
            <a:ext cx="291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i="1" dirty="0">
                <a:solidFill>
                  <a:schemeClr val="bg1"/>
                </a:solidFill>
                <a:effectLst/>
                <a:latin typeface="72Brand"/>
              </a:rPr>
              <a:t>Turing </a:t>
            </a:r>
            <a:r>
              <a:rPr lang="tr-TR" sz="3200" b="1" i="1" dirty="0" err="1">
                <a:solidFill>
                  <a:schemeClr val="bg1"/>
                </a:solidFill>
                <a:effectLst/>
                <a:latin typeface="72Brand"/>
              </a:rPr>
              <a:t>Machin</a:t>
            </a:r>
            <a:r>
              <a:rPr lang="en-US" sz="3200" b="1" i="1" dirty="0">
                <a:solidFill>
                  <a:schemeClr val="bg1"/>
                </a:solidFill>
                <a:effectLst/>
                <a:latin typeface="72Brand"/>
              </a:rPr>
              <a:t>e</a:t>
            </a:r>
            <a:endParaRPr lang="en-US" sz="3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02E857-6B7F-4EA3-A298-530EF443A0BA}"/>
              </a:ext>
            </a:extLst>
          </p:cNvPr>
          <p:cNvSpPr/>
          <p:nvPr/>
        </p:nvSpPr>
        <p:spPr>
          <a:xfrm>
            <a:off x="-5473" y="0"/>
            <a:ext cx="12192000" cy="6858000"/>
          </a:xfrm>
          <a:prstGeom prst="rect">
            <a:avLst/>
          </a:prstGeom>
          <a:solidFill>
            <a:srgbClr val="A5A5A5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441D8-98B8-4B71-9D76-5DF8417F7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520" y="822433"/>
            <a:ext cx="9353490" cy="486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57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10440BE0-39F7-4D0A-85AA-894C9C28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575" y="944240"/>
            <a:ext cx="7397676" cy="591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0C97DB-6D19-7656-3E9D-C4ADCB9B6DE9}"/>
              </a:ext>
            </a:extLst>
          </p:cNvPr>
          <p:cNvSpPr txBox="1">
            <a:spLocks/>
          </p:cNvSpPr>
          <p:nvPr/>
        </p:nvSpPr>
        <p:spPr>
          <a:xfrm>
            <a:off x="111974" y="107339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aleway Medium" pitchFamily="2" charset="0"/>
              </a:rPr>
              <a:t>Eliza (1966) – First chatbot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19EE67-C2D8-4964-A911-870D20C8A43B}"/>
              </a:ext>
            </a:extLst>
          </p:cNvPr>
          <p:cNvSpPr txBox="1"/>
          <p:nvPr/>
        </p:nvSpPr>
        <p:spPr>
          <a:xfrm>
            <a:off x="111974" y="6381329"/>
            <a:ext cx="3325289" cy="369332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exend"/>
              </a:rPr>
              <a:t>Joseph </a:t>
            </a:r>
            <a:r>
              <a:rPr lang="en-US" dirty="0" err="1">
                <a:solidFill>
                  <a:schemeClr val="bg1"/>
                </a:solidFill>
                <a:latin typeface="Lexend"/>
              </a:rPr>
              <a:t>Weizenbaum</a:t>
            </a:r>
            <a:r>
              <a:rPr lang="en-US" dirty="0">
                <a:solidFill>
                  <a:schemeClr val="bg1"/>
                </a:solidFill>
                <a:latin typeface="Lexend"/>
              </a:rPr>
              <a:t>,  1965, MIT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21710F-4A1D-48C7-B832-82EB382BB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207" y="944240"/>
            <a:ext cx="11588850" cy="59137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5AEFF2-ACDA-413A-93F3-D244129F4D9F}"/>
              </a:ext>
            </a:extLst>
          </p:cNvPr>
          <p:cNvSpPr txBox="1"/>
          <p:nvPr/>
        </p:nvSpPr>
        <p:spPr>
          <a:xfrm>
            <a:off x="9460506" y="6295815"/>
            <a:ext cx="249602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Lexend"/>
              </a:rPr>
              <a:t>Written in SLIP language</a:t>
            </a:r>
          </a:p>
        </p:txBody>
      </p:sp>
    </p:spTree>
    <p:extLst>
      <p:ext uri="{BB962C8B-B14F-4D97-AF65-F5344CB8AC3E}">
        <p14:creationId xmlns:p14="http://schemas.microsoft.com/office/powerpoint/2010/main" val="334888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EEE0B1-6B41-46C3-9F7E-9DE3B4D7546D}"/>
              </a:ext>
            </a:extLst>
          </p:cNvPr>
          <p:cNvSpPr txBox="1"/>
          <p:nvPr/>
        </p:nvSpPr>
        <p:spPr>
          <a:xfrm>
            <a:off x="0" y="604786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effectLst/>
                <a:latin typeface="BlinkMacSystemFont"/>
              </a:rPr>
              <a:t>Distribution of Average </a:t>
            </a:r>
            <a:r>
              <a:rPr lang="en-US" b="1" i="0" dirty="0">
                <a:effectLst/>
                <a:latin typeface="BlinkMacSystemFont"/>
              </a:rPr>
              <a:t>Quality and Empathy Ratings </a:t>
            </a:r>
            <a:r>
              <a:rPr lang="en-US" i="0" dirty="0">
                <a:effectLst/>
                <a:latin typeface="BlinkMacSystemFont"/>
              </a:rPr>
              <a:t>for </a:t>
            </a:r>
            <a:r>
              <a:rPr lang="en-US" b="1" i="0" dirty="0">
                <a:effectLst/>
                <a:latin typeface="BlinkMacSystemFont"/>
              </a:rPr>
              <a:t>Chatbot and Physician </a:t>
            </a:r>
            <a:r>
              <a:rPr lang="en-US" i="0" dirty="0">
                <a:effectLst/>
                <a:latin typeface="BlinkMacSystemFont"/>
              </a:rPr>
              <a:t>Responses to Patient Questions (</a:t>
            </a:r>
            <a:r>
              <a:rPr lang="en-US" b="1" i="0" dirty="0">
                <a:effectLst/>
                <a:latin typeface="BlinkMacSystemFont"/>
              </a:rPr>
              <a:t>2023</a:t>
            </a:r>
            <a:r>
              <a:rPr lang="en-US" i="0" dirty="0">
                <a:effectLst/>
                <a:latin typeface="BlinkMacSystemFont"/>
              </a:rPr>
              <a:t>)</a:t>
            </a:r>
            <a:br>
              <a:rPr lang="en-US" i="0" dirty="0">
                <a:effectLst/>
                <a:latin typeface="BlinkMacSystemFont"/>
              </a:rPr>
            </a:br>
            <a:r>
              <a:rPr lang="en-US" i="0" dirty="0">
                <a:solidFill>
                  <a:srgbClr val="333333"/>
                </a:solidFill>
                <a:effectLst/>
                <a:latin typeface="Guardian TextSans Web"/>
              </a:rPr>
              <a:t>John W. Ayers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, PhD, MA, Qualcomm Institute, </a:t>
            </a:r>
            <a:r>
              <a:rPr lang="en-US" b="1" i="0" dirty="0">
                <a:solidFill>
                  <a:srgbClr val="333333"/>
                </a:solidFill>
                <a:effectLst/>
                <a:latin typeface="Guardian TextSans Web"/>
              </a:rPr>
              <a:t>University of California San Diego</a:t>
            </a:r>
            <a:endParaRPr lang="en-U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5F2685-0986-4755-BD0F-662A919C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946"/>
            <a:ext cx="12192000" cy="56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D77D6D-CE52-444B-B3E9-54723E21BE27}"/>
              </a:ext>
            </a:extLst>
          </p:cNvPr>
          <p:cNvSpPr txBox="1"/>
          <p:nvPr/>
        </p:nvSpPr>
        <p:spPr>
          <a:xfrm>
            <a:off x="0" y="4227627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aleway" pitchFamily="2" charset="0"/>
              </a:rPr>
              <a:t>1- Eliza .NET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7A03D-CADF-478C-A8F5-73579AC92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1"/>
          <a:stretch/>
        </p:blipFill>
        <p:spPr>
          <a:xfrm>
            <a:off x="4802812" y="1636104"/>
            <a:ext cx="2586375" cy="2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1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FCE4-5B83-DF66-3B5F-BF138541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92603DE-2104-43C5-A5BF-225AB12381D8}"/>
              </a:ext>
            </a:extLst>
          </p:cNvPr>
          <p:cNvCxnSpPr>
            <a:cxnSpLocks/>
          </p:cNvCxnSpPr>
          <p:nvPr/>
        </p:nvCxnSpPr>
        <p:spPr>
          <a:xfrm>
            <a:off x="1223713" y="2107230"/>
            <a:ext cx="1" cy="3316304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675C74-608B-481C-97AA-3C71203A6C6B}"/>
              </a:ext>
            </a:extLst>
          </p:cNvPr>
          <p:cNvCxnSpPr>
            <a:cxnSpLocks/>
          </p:cNvCxnSpPr>
          <p:nvPr/>
        </p:nvCxnSpPr>
        <p:spPr>
          <a:xfrm>
            <a:off x="7072063" y="2077152"/>
            <a:ext cx="0" cy="2365447"/>
          </a:xfrm>
          <a:prstGeom prst="line">
            <a:avLst/>
          </a:prstGeom>
          <a:ln w="38100"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6B8590-93A4-21C4-A14F-64231879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70"/>
            <a:ext cx="12192000" cy="89916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Raleway Medium" pitchFamily="2" charset="0"/>
                <a:ea typeface="Euclid Circular B" panose="020B0504000000000000" pitchFamily="34" charset="0"/>
              </a:rPr>
              <a:t>How AI improved so much recently?</a:t>
            </a:r>
            <a:endParaRPr lang="en-US" sz="5400" b="1" noProof="0" dirty="0">
              <a:solidFill>
                <a:srgbClr val="292D33"/>
              </a:solidFill>
              <a:latin typeface="Raleway Medium" pitchFamily="2" charset="0"/>
              <a:ea typeface="Euclid Circular B" panose="020B0504000000000000" pitchFamily="34" charset="0"/>
            </a:endParaRPr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81D53911-6D92-468C-92EB-4F832CA16F7B}"/>
              </a:ext>
            </a:extLst>
          </p:cNvPr>
          <p:cNvSpPr/>
          <p:nvPr/>
        </p:nvSpPr>
        <p:spPr>
          <a:xfrm>
            <a:off x="604406" y="1175054"/>
            <a:ext cx="5060717" cy="1096566"/>
          </a:xfrm>
          <a:prstGeom prst="roundRect">
            <a:avLst>
              <a:gd name="adj" fmla="val 7206"/>
            </a:avLst>
          </a:prstGeom>
          <a:solidFill>
            <a:schemeClr val="bg1">
              <a:lumMod val="95000"/>
            </a:schemeClr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E522111-AFDB-477D-A463-6D4DAF8D2AC4}"/>
              </a:ext>
            </a:extLst>
          </p:cNvPr>
          <p:cNvSpPr/>
          <p:nvPr/>
        </p:nvSpPr>
        <p:spPr>
          <a:xfrm>
            <a:off x="760546" y="1369523"/>
            <a:ext cx="1888349" cy="29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1997</a:t>
            </a:r>
            <a:endParaRPr lang="en-US" sz="1833" b="1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E0151E7-9BFC-45C1-AA52-8D79164EF3D8}"/>
              </a:ext>
            </a:extLst>
          </p:cNvPr>
          <p:cNvSpPr/>
          <p:nvPr/>
        </p:nvSpPr>
        <p:spPr>
          <a:xfrm>
            <a:off x="760547" y="1776221"/>
            <a:ext cx="4748436" cy="300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first performance: Deep Blue beats Kasparov</a:t>
            </a:r>
            <a:endParaRPr lang="en-US" sz="1458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7844CF-92CC-443A-905E-CB6D1B293C5B}"/>
              </a:ext>
            </a:extLst>
          </p:cNvPr>
          <p:cNvGrpSpPr/>
          <p:nvPr/>
        </p:nvGrpSpPr>
        <p:grpSpPr>
          <a:xfrm>
            <a:off x="604406" y="2508289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10" name="Shape 4">
              <a:extLst>
                <a:ext uri="{FF2B5EF4-FFF2-40B4-BE49-F238E27FC236}">
                  <a16:creationId xmlns:a16="http://schemas.microsoft.com/office/drawing/2014/main" id="{C3202F63-557D-4978-AB89-A1F935D59E4B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11" name="Text 5">
              <a:extLst>
                <a:ext uri="{FF2B5EF4-FFF2-40B4-BE49-F238E27FC236}">
                  <a16:creationId xmlns:a16="http://schemas.microsoft.com/office/drawing/2014/main" id="{F1FEE7A2-66C8-465E-9BB6-46D0E9AC7B97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2005</a:t>
              </a:r>
              <a:endParaRPr lang="en-US" sz="1833" b="1" dirty="0"/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B12F6614-1D77-418A-B4D8-32301BFFF7DA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Reddit, YouTube, Twitter, WhatsApp, Instagram…</a:t>
              </a:r>
              <a:endParaRPr lang="en-US" sz="1458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04B898-CB20-4C42-B29C-FCAFB07F70BD}"/>
              </a:ext>
            </a:extLst>
          </p:cNvPr>
          <p:cNvGrpSpPr/>
          <p:nvPr/>
        </p:nvGrpSpPr>
        <p:grpSpPr>
          <a:xfrm>
            <a:off x="604406" y="3841433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22" name="Shape 4">
              <a:extLst>
                <a:ext uri="{FF2B5EF4-FFF2-40B4-BE49-F238E27FC236}">
                  <a16:creationId xmlns:a16="http://schemas.microsoft.com/office/drawing/2014/main" id="{938EA3FE-423D-463C-A366-1B2F1A1E6DAC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23" name="Text 5">
              <a:extLst>
                <a:ext uri="{FF2B5EF4-FFF2-40B4-BE49-F238E27FC236}">
                  <a16:creationId xmlns:a16="http://schemas.microsoft.com/office/drawing/2014/main" id="{F2487751-812C-461E-8F80-4A49CF5E8EAD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2007</a:t>
              </a:r>
              <a:endParaRPr lang="en-US" sz="1833" b="1" dirty="0"/>
            </a:p>
          </p:txBody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C54A5314-5383-4DB7-B59A-BF7CF96D95A1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First iPhone</a:t>
              </a:r>
              <a:endParaRPr lang="en-US" sz="1458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5C6C44-A8F0-4D90-8BEA-BD39329EEE1F}"/>
              </a:ext>
            </a:extLst>
          </p:cNvPr>
          <p:cNvGrpSpPr/>
          <p:nvPr/>
        </p:nvGrpSpPr>
        <p:grpSpPr>
          <a:xfrm>
            <a:off x="6261458" y="1184579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28" name="Shape 4">
              <a:extLst>
                <a:ext uri="{FF2B5EF4-FFF2-40B4-BE49-F238E27FC236}">
                  <a16:creationId xmlns:a16="http://schemas.microsoft.com/office/drawing/2014/main" id="{F31B9F41-2661-40B1-B5F5-C7DA9D48695B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29" name="Text 5">
              <a:extLst>
                <a:ext uri="{FF2B5EF4-FFF2-40B4-BE49-F238E27FC236}">
                  <a16:creationId xmlns:a16="http://schemas.microsoft.com/office/drawing/2014/main" id="{8A99EE99-7681-442A-9553-2EEC67CCFF13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2017</a:t>
              </a:r>
              <a:endParaRPr lang="en-US" sz="1833" b="1" dirty="0"/>
            </a:p>
          </p:txBody>
        </p:sp>
        <p:sp>
          <p:nvSpPr>
            <p:cNvPr id="30" name="Text 6">
              <a:extLst>
                <a:ext uri="{FF2B5EF4-FFF2-40B4-BE49-F238E27FC236}">
                  <a16:creationId xmlns:a16="http://schemas.microsoft.com/office/drawing/2014/main" id="{9B4A3F63-B89D-432E-9A5C-355FFC3165C3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Transformers by Google (translation) </a:t>
              </a:r>
              <a:endParaRPr lang="en-US" sz="1458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1D43B2-3802-4BC5-869D-0C13C513B9BA}"/>
              </a:ext>
            </a:extLst>
          </p:cNvPr>
          <p:cNvGrpSpPr/>
          <p:nvPr/>
        </p:nvGrpSpPr>
        <p:grpSpPr>
          <a:xfrm>
            <a:off x="6270119" y="2509165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34" name="Shape 4">
              <a:extLst>
                <a:ext uri="{FF2B5EF4-FFF2-40B4-BE49-F238E27FC236}">
                  <a16:creationId xmlns:a16="http://schemas.microsoft.com/office/drawing/2014/main" id="{8C8077F2-A530-48F9-97F8-510E9E4B9793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35" name="Text 5">
              <a:extLst>
                <a:ext uri="{FF2B5EF4-FFF2-40B4-BE49-F238E27FC236}">
                  <a16:creationId xmlns:a16="http://schemas.microsoft.com/office/drawing/2014/main" id="{745FAF4B-45D8-459F-BC7B-F4CA938670DD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2020</a:t>
              </a:r>
              <a:endParaRPr lang="en-US" sz="1833" b="1" dirty="0"/>
            </a:p>
          </p:txBody>
        </p:sp>
        <p:sp>
          <p:nvSpPr>
            <p:cNvPr id="36" name="Text 6">
              <a:extLst>
                <a:ext uri="{FF2B5EF4-FFF2-40B4-BE49-F238E27FC236}">
                  <a16:creationId xmlns:a16="http://schemas.microsoft.com/office/drawing/2014/main" id="{E8965038-A96D-4431-80A8-F6C5CBF05392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COVID-19 Pandemic – Big data transformation</a:t>
              </a:r>
              <a:endParaRPr lang="en-US" sz="1458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F1CB82-C784-4017-8647-C09C155A468B}"/>
              </a:ext>
            </a:extLst>
          </p:cNvPr>
          <p:cNvGrpSpPr/>
          <p:nvPr/>
        </p:nvGrpSpPr>
        <p:grpSpPr>
          <a:xfrm>
            <a:off x="6261458" y="3842400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42" name="Shape 4">
              <a:extLst>
                <a:ext uri="{FF2B5EF4-FFF2-40B4-BE49-F238E27FC236}">
                  <a16:creationId xmlns:a16="http://schemas.microsoft.com/office/drawing/2014/main" id="{376472AB-29E8-4E1A-84D5-21627CA67864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43" name="Text 5">
              <a:extLst>
                <a:ext uri="{FF2B5EF4-FFF2-40B4-BE49-F238E27FC236}">
                  <a16:creationId xmlns:a16="http://schemas.microsoft.com/office/drawing/2014/main" id="{57435A91-C622-4ACB-949C-B129D2F13E1F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2022</a:t>
              </a:r>
              <a:endParaRPr lang="en-US" sz="1833" b="1" dirty="0"/>
            </a:p>
          </p:txBody>
        </p:sp>
        <p:sp>
          <p:nvSpPr>
            <p:cNvPr id="44" name="Text 6">
              <a:extLst>
                <a:ext uri="{FF2B5EF4-FFF2-40B4-BE49-F238E27FC236}">
                  <a16:creationId xmlns:a16="http://schemas.microsoft.com/office/drawing/2014/main" id="{036C74BF-9D62-4FFB-BCDF-E584B4B2EE95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600" dirty="0" err="1"/>
                <a:t>ChatGPT</a:t>
              </a:r>
              <a:r>
                <a:rPr lang="en-US" sz="1600" dirty="0"/>
                <a:t> started “Reinforcement Learning”</a:t>
              </a:r>
              <a:endParaRPr lang="en-US" sz="1458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FC7ACD8-B2EC-4BB8-AEA7-2B6E28E63911}"/>
              </a:ext>
            </a:extLst>
          </p:cNvPr>
          <p:cNvGrpSpPr/>
          <p:nvPr/>
        </p:nvGrpSpPr>
        <p:grpSpPr>
          <a:xfrm>
            <a:off x="604406" y="5198507"/>
            <a:ext cx="5060717" cy="1096566"/>
            <a:chOff x="5230515" y="2673450"/>
            <a:chExt cx="6302970" cy="1096566"/>
          </a:xfrm>
          <a:solidFill>
            <a:schemeClr val="bg1">
              <a:lumMod val="95000"/>
            </a:schemeClr>
          </a:solidFill>
        </p:grpSpPr>
        <p:sp>
          <p:nvSpPr>
            <p:cNvPr id="52" name="Shape 4">
              <a:extLst>
                <a:ext uri="{FF2B5EF4-FFF2-40B4-BE49-F238E27FC236}">
                  <a16:creationId xmlns:a16="http://schemas.microsoft.com/office/drawing/2014/main" id="{FEE3189A-DCAF-4B29-A067-E294A12654E0}"/>
                </a:ext>
              </a:extLst>
            </p:cNvPr>
            <p:cNvSpPr/>
            <p:nvPr/>
          </p:nvSpPr>
          <p:spPr>
            <a:xfrm>
              <a:off x="5230515" y="2673450"/>
              <a:ext cx="6302970" cy="1096566"/>
            </a:xfrm>
            <a:prstGeom prst="roundRect">
              <a:avLst>
                <a:gd name="adj" fmla="val 7206"/>
              </a:avLst>
            </a:prstGeom>
            <a:grpFill/>
            <a:ln w="7620">
              <a:solidFill>
                <a:srgbClr val="C7C7D0"/>
              </a:solidFill>
              <a:prstDash val="solid"/>
            </a:ln>
          </p:spPr>
        </p:sp>
        <p:sp>
          <p:nvSpPr>
            <p:cNvPr id="53" name="Text 5">
              <a:extLst>
                <a:ext uri="{FF2B5EF4-FFF2-40B4-BE49-F238E27FC236}">
                  <a16:creationId xmlns:a16="http://schemas.microsoft.com/office/drawing/2014/main" id="{9525E7F2-B823-4EA1-B2A0-754FDE53D7BB}"/>
                </a:ext>
              </a:extLst>
            </p:cNvPr>
            <p:cNvSpPr/>
            <p:nvPr/>
          </p:nvSpPr>
          <p:spPr>
            <a:xfrm>
              <a:off x="5424983" y="2867919"/>
              <a:ext cx="2351882" cy="293886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2012</a:t>
              </a:r>
              <a:endParaRPr lang="en-US" sz="1833" b="1" dirty="0"/>
            </a:p>
          </p:txBody>
        </p:sp>
        <p:sp>
          <p:nvSpPr>
            <p:cNvPr id="54" name="Text 6">
              <a:extLst>
                <a:ext uri="{FF2B5EF4-FFF2-40B4-BE49-F238E27FC236}">
                  <a16:creationId xmlns:a16="http://schemas.microsoft.com/office/drawing/2014/main" id="{8782E51E-48DC-42FE-BA17-0BD32CA732E7}"/>
                </a:ext>
              </a:extLst>
            </p:cNvPr>
            <p:cNvSpPr/>
            <p:nvPr/>
          </p:nvSpPr>
          <p:spPr>
            <a:xfrm>
              <a:off x="5424984" y="3274616"/>
              <a:ext cx="5914033" cy="300931"/>
            </a:xfrm>
            <a:prstGeom prst="rect">
              <a:avLst/>
            </a:prstGeom>
            <a:grp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33"/>
                </a:lnSpc>
              </a:pPr>
              <a:r>
                <a:rPr lang="en-US" sz="1458" dirty="0" err="1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AlexNet</a:t>
              </a:r>
              <a:r>
                <a:rPr lang="en-US" sz="1458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won ImageNet Challenge (matrix ops on GPU)</a:t>
              </a:r>
              <a:endParaRPr lang="en-US" sz="1458" dirty="0"/>
            </a:p>
          </p:txBody>
        </p:sp>
      </p:grp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EB2123CE-2202-4D55-A864-65F14475E88E}"/>
              </a:ext>
            </a:extLst>
          </p:cNvPr>
          <p:cNvCxnSpPr>
            <a:cxnSpLocks/>
            <a:stCxn id="52" idx="3"/>
            <a:endCxn id="28" idx="1"/>
          </p:cNvCxnSpPr>
          <p:nvPr/>
        </p:nvCxnSpPr>
        <p:spPr>
          <a:xfrm flipV="1">
            <a:off x="5665123" y="1732862"/>
            <a:ext cx="596335" cy="4013928"/>
          </a:xfrm>
          <a:prstGeom prst="bentConnector3">
            <a:avLst/>
          </a:prstGeom>
          <a:ln w="28575">
            <a:solidFill>
              <a:srgbClr val="D9D9D9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BFBA5AD-ED01-4B8B-B4AF-E50701E8847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E2A9892-C9DA-4A49-A7DE-4DD55FFB90E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A5A5A5">
                <a:alpha val="6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655EBD6A-924E-4254-9F2A-5D3A3DA9C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00490"/>
              <a:ext cx="12192000" cy="2746288"/>
            </a:xfrm>
            <a:prstGeom prst="rect">
              <a:avLst/>
            </a:prstGeom>
          </p:spPr>
        </p:pic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84E45FF-A5CE-44F7-8053-4C17EE9425AA}"/>
              </a:ext>
            </a:extLst>
          </p:cNvPr>
          <p:cNvSpPr/>
          <p:nvPr/>
        </p:nvSpPr>
        <p:spPr>
          <a:xfrm>
            <a:off x="146654" y="4290495"/>
            <a:ext cx="2020833" cy="736600"/>
          </a:xfrm>
          <a:custGeom>
            <a:avLst/>
            <a:gdLst>
              <a:gd name="connsiteX0" fmla="*/ 879475 w 2020833"/>
              <a:gd name="connsiteY0" fmla="*/ 57150 h 736600"/>
              <a:gd name="connsiteX1" fmla="*/ 838200 w 2020833"/>
              <a:gd name="connsiteY1" fmla="*/ 60325 h 736600"/>
              <a:gd name="connsiteX2" fmla="*/ 574675 w 2020833"/>
              <a:gd name="connsiteY2" fmla="*/ 69850 h 736600"/>
              <a:gd name="connsiteX3" fmla="*/ 514350 w 2020833"/>
              <a:gd name="connsiteY3" fmla="*/ 76200 h 736600"/>
              <a:gd name="connsiteX4" fmla="*/ 482600 w 2020833"/>
              <a:gd name="connsiteY4" fmla="*/ 82550 h 736600"/>
              <a:gd name="connsiteX5" fmla="*/ 431800 w 2020833"/>
              <a:gd name="connsiteY5" fmla="*/ 88900 h 736600"/>
              <a:gd name="connsiteX6" fmla="*/ 409575 w 2020833"/>
              <a:gd name="connsiteY6" fmla="*/ 95250 h 736600"/>
              <a:gd name="connsiteX7" fmla="*/ 342900 w 2020833"/>
              <a:gd name="connsiteY7" fmla="*/ 104775 h 736600"/>
              <a:gd name="connsiteX8" fmla="*/ 292100 w 2020833"/>
              <a:gd name="connsiteY8" fmla="*/ 117475 h 736600"/>
              <a:gd name="connsiteX9" fmla="*/ 273050 w 2020833"/>
              <a:gd name="connsiteY9" fmla="*/ 123825 h 736600"/>
              <a:gd name="connsiteX10" fmla="*/ 215900 w 2020833"/>
              <a:gd name="connsiteY10" fmla="*/ 136525 h 736600"/>
              <a:gd name="connsiteX11" fmla="*/ 184150 w 2020833"/>
              <a:gd name="connsiteY11" fmla="*/ 142875 h 736600"/>
              <a:gd name="connsiteX12" fmla="*/ 146050 w 2020833"/>
              <a:gd name="connsiteY12" fmla="*/ 155575 h 736600"/>
              <a:gd name="connsiteX13" fmla="*/ 73025 w 2020833"/>
              <a:gd name="connsiteY13" fmla="*/ 196850 h 736600"/>
              <a:gd name="connsiteX14" fmla="*/ 25400 w 2020833"/>
              <a:gd name="connsiteY14" fmla="*/ 260350 h 736600"/>
              <a:gd name="connsiteX15" fmla="*/ 15875 w 2020833"/>
              <a:gd name="connsiteY15" fmla="*/ 288925 h 736600"/>
              <a:gd name="connsiteX16" fmla="*/ 6350 w 2020833"/>
              <a:gd name="connsiteY16" fmla="*/ 314325 h 736600"/>
              <a:gd name="connsiteX17" fmla="*/ 0 w 2020833"/>
              <a:gd name="connsiteY17" fmla="*/ 346075 h 736600"/>
              <a:gd name="connsiteX18" fmla="*/ 3175 w 2020833"/>
              <a:gd name="connsiteY18" fmla="*/ 454025 h 736600"/>
              <a:gd name="connsiteX19" fmla="*/ 15875 w 2020833"/>
              <a:gd name="connsiteY19" fmla="*/ 492125 h 736600"/>
              <a:gd name="connsiteX20" fmla="*/ 44450 w 2020833"/>
              <a:gd name="connsiteY20" fmla="*/ 549275 h 736600"/>
              <a:gd name="connsiteX21" fmla="*/ 69850 w 2020833"/>
              <a:gd name="connsiteY21" fmla="*/ 584200 h 736600"/>
              <a:gd name="connsiteX22" fmla="*/ 95250 w 2020833"/>
              <a:gd name="connsiteY22" fmla="*/ 609600 h 736600"/>
              <a:gd name="connsiteX23" fmla="*/ 168275 w 2020833"/>
              <a:gd name="connsiteY23" fmla="*/ 654050 h 736600"/>
              <a:gd name="connsiteX24" fmla="*/ 288925 w 2020833"/>
              <a:gd name="connsiteY24" fmla="*/ 673100 h 736600"/>
              <a:gd name="connsiteX25" fmla="*/ 400050 w 2020833"/>
              <a:gd name="connsiteY25" fmla="*/ 688975 h 736600"/>
              <a:gd name="connsiteX26" fmla="*/ 441325 w 2020833"/>
              <a:gd name="connsiteY26" fmla="*/ 695325 h 736600"/>
              <a:gd name="connsiteX27" fmla="*/ 479425 w 2020833"/>
              <a:gd name="connsiteY27" fmla="*/ 698500 h 736600"/>
              <a:gd name="connsiteX28" fmla="*/ 638175 w 2020833"/>
              <a:gd name="connsiteY28" fmla="*/ 708025 h 736600"/>
              <a:gd name="connsiteX29" fmla="*/ 711200 w 2020833"/>
              <a:gd name="connsiteY29" fmla="*/ 714375 h 736600"/>
              <a:gd name="connsiteX30" fmla="*/ 908050 w 2020833"/>
              <a:gd name="connsiteY30" fmla="*/ 727075 h 736600"/>
              <a:gd name="connsiteX31" fmla="*/ 1057275 w 2020833"/>
              <a:gd name="connsiteY31" fmla="*/ 736600 h 736600"/>
              <a:gd name="connsiteX32" fmla="*/ 1577975 w 2020833"/>
              <a:gd name="connsiteY32" fmla="*/ 733425 h 736600"/>
              <a:gd name="connsiteX33" fmla="*/ 1641475 w 2020833"/>
              <a:gd name="connsiteY33" fmla="*/ 730250 h 736600"/>
              <a:gd name="connsiteX34" fmla="*/ 1755775 w 2020833"/>
              <a:gd name="connsiteY34" fmla="*/ 714375 h 736600"/>
              <a:gd name="connsiteX35" fmla="*/ 1803400 w 2020833"/>
              <a:gd name="connsiteY35" fmla="*/ 698500 h 736600"/>
              <a:gd name="connsiteX36" fmla="*/ 1857375 w 2020833"/>
              <a:gd name="connsiteY36" fmla="*/ 682625 h 736600"/>
              <a:gd name="connsiteX37" fmla="*/ 1936750 w 2020833"/>
              <a:gd name="connsiteY37" fmla="*/ 638175 h 736600"/>
              <a:gd name="connsiteX38" fmla="*/ 1962150 w 2020833"/>
              <a:gd name="connsiteY38" fmla="*/ 609600 h 736600"/>
              <a:gd name="connsiteX39" fmla="*/ 2006600 w 2020833"/>
              <a:gd name="connsiteY39" fmla="*/ 530225 h 736600"/>
              <a:gd name="connsiteX40" fmla="*/ 2016125 w 2020833"/>
              <a:gd name="connsiteY40" fmla="*/ 498475 h 736600"/>
              <a:gd name="connsiteX41" fmla="*/ 2009775 w 2020833"/>
              <a:gd name="connsiteY41" fmla="*/ 317500 h 736600"/>
              <a:gd name="connsiteX42" fmla="*/ 1993900 w 2020833"/>
              <a:gd name="connsiteY42" fmla="*/ 288925 h 736600"/>
              <a:gd name="connsiteX43" fmla="*/ 1974850 w 2020833"/>
              <a:gd name="connsiteY43" fmla="*/ 263525 h 736600"/>
              <a:gd name="connsiteX44" fmla="*/ 1920875 w 2020833"/>
              <a:gd name="connsiteY44" fmla="*/ 225425 h 736600"/>
              <a:gd name="connsiteX45" fmla="*/ 1857375 w 2020833"/>
              <a:gd name="connsiteY45" fmla="*/ 200025 h 736600"/>
              <a:gd name="connsiteX46" fmla="*/ 1739900 w 2020833"/>
              <a:gd name="connsiteY46" fmla="*/ 165100 h 736600"/>
              <a:gd name="connsiteX47" fmla="*/ 1539875 w 2020833"/>
              <a:gd name="connsiteY47" fmla="*/ 117475 h 736600"/>
              <a:gd name="connsiteX48" fmla="*/ 1425575 w 2020833"/>
              <a:gd name="connsiteY48" fmla="*/ 101600 h 736600"/>
              <a:gd name="connsiteX49" fmla="*/ 1219200 w 2020833"/>
              <a:gd name="connsiteY49" fmla="*/ 76200 h 736600"/>
              <a:gd name="connsiteX50" fmla="*/ 1165225 w 2020833"/>
              <a:gd name="connsiteY50" fmla="*/ 66675 h 736600"/>
              <a:gd name="connsiteX51" fmla="*/ 1069975 w 2020833"/>
              <a:gd name="connsiteY51" fmla="*/ 47625 h 736600"/>
              <a:gd name="connsiteX52" fmla="*/ 920750 w 2020833"/>
              <a:gd name="connsiteY52" fmla="*/ 28575 h 736600"/>
              <a:gd name="connsiteX53" fmla="*/ 850900 w 2020833"/>
              <a:gd name="connsiteY53" fmla="*/ 22225 h 736600"/>
              <a:gd name="connsiteX54" fmla="*/ 768350 w 2020833"/>
              <a:gd name="connsiteY54" fmla="*/ 12700 h 736600"/>
              <a:gd name="connsiteX55" fmla="*/ 673100 w 2020833"/>
              <a:gd name="connsiteY55" fmla="*/ 6350 h 736600"/>
              <a:gd name="connsiteX56" fmla="*/ 584200 w 2020833"/>
              <a:gd name="connsiteY56" fmla="*/ 0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020833" h="736600">
                <a:moveTo>
                  <a:pt x="879475" y="57150"/>
                </a:moveTo>
                <a:cubicBezTo>
                  <a:pt x="865717" y="58208"/>
                  <a:pt x="851990" y="59814"/>
                  <a:pt x="838200" y="60325"/>
                </a:cubicBezTo>
                <a:cubicBezTo>
                  <a:pt x="761034" y="63183"/>
                  <a:pt x="651423" y="62873"/>
                  <a:pt x="574675" y="69850"/>
                </a:cubicBezTo>
                <a:cubicBezTo>
                  <a:pt x="559132" y="71263"/>
                  <a:pt x="531000" y="73425"/>
                  <a:pt x="514350" y="76200"/>
                </a:cubicBezTo>
                <a:cubicBezTo>
                  <a:pt x="503704" y="77974"/>
                  <a:pt x="493261" y="80867"/>
                  <a:pt x="482600" y="82550"/>
                </a:cubicBezTo>
                <a:cubicBezTo>
                  <a:pt x="468151" y="84831"/>
                  <a:pt x="446674" y="85713"/>
                  <a:pt x="431800" y="88900"/>
                </a:cubicBezTo>
                <a:cubicBezTo>
                  <a:pt x="424266" y="90514"/>
                  <a:pt x="417130" y="93739"/>
                  <a:pt x="409575" y="95250"/>
                </a:cubicBezTo>
                <a:cubicBezTo>
                  <a:pt x="390456" y="99074"/>
                  <a:pt x="363362" y="102217"/>
                  <a:pt x="342900" y="104775"/>
                </a:cubicBezTo>
                <a:cubicBezTo>
                  <a:pt x="309700" y="118055"/>
                  <a:pt x="345792" y="104842"/>
                  <a:pt x="292100" y="117475"/>
                </a:cubicBezTo>
                <a:cubicBezTo>
                  <a:pt x="285584" y="119008"/>
                  <a:pt x="279544" y="122202"/>
                  <a:pt x="273050" y="123825"/>
                </a:cubicBezTo>
                <a:cubicBezTo>
                  <a:pt x="254118" y="128558"/>
                  <a:pt x="234982" y="132436"/>
                  <a:pt x="215900" y="136525"/>
                </a:cubicBezTo>
                <a:cubicBezTo>
                  <a:pt x="205347" y="138786"/>
                  <a:pt x="194389" y="139462"/>
                  <a:pt x="184150" y="142875"/>
                </a:cubicBezTo>
                <a:cubicBezTo>
                  <a:pt x="171450" y="147108"/>
                  <a:pt x="157589" y="148788"/>
                  <a:pt x="146050" y="155575"/>
                </a:cubicBezTo>
                <a:cubicBezTo>
                  <a:pt x="85956" y="190925"/>
                  <a:pt x="110745" y="177990"/>
                  <a:pt x="73025" y="196850"/>
                </a:cubicBezTo>
                <a:cubicBezTo>
                  <a:pt x="57150" y="218017"/>
                  <a:pt x="33767" y="235249"/>
                  <a:pt x="25400" y="260350"/>
                </a:cubicBezTo>
                <a:cubicBezTo>
                  <a:pt x="22225" y="269875"/>
                  <a:pt x="19217" y="279457"/>
                  <a:pt x="15875" y="288925"/>
                </a:cubicBezTo>
                <a:cubicBezTo>
                  <a:pt x="12866" y="297452"/>
                  <a:pt x="8770" y="305612"/>
                  <a:pt x="6350" y="314325"/>
                </a:cubicBezTo>
                <a:cubicBezTo>
                  <a:pt x="3461" y="324724"/>
                  <a:pt x="2117" y="335492"/>
                  <a:pt x="0" y="346075"/>
                </a:cubicBezTo>
                <a:cubicBezTo>
                  <a:pt x="1058" y="382058"/>
                  <a:pt x="-715" y="418237"/>
                  <a:pt x="3175" y="454025"/>
                </a:cubicBezTo>
                <a:cubicBezTo>
                  <a:pt x="4622" y="467334"/>
                  <a:pt x="10552" y="479842"/>
                  <a:pt x="15875" y="492125"/>
                </a:cubicBezTo>
                <a:cubicBezTo>
                  <a:pt x="24343" y="511668"/>
                  <a:pt x="31923" y="532050"/>
                  <a:pt x="44450" y="549275"/>
                </a:cubicBezTo>
                <a:cubicBezTo>
                  <a:pt x="52917" y="560917"/>
                  <a:pt x="60578" y="573189"/>
                  <a:pt x="69850" y="584200"/>
                </a:cubicBezTo>
                <a:cubicBezTo>
                  <a:pt x="77563" y="593359"/>
                  <a:pt x="85983" y="602018"/>
                  <a:pt x="95250" y="609600"/>
                </a:cubicBezTo>
                <a:cubicBezTo>
                  <a:pt x="120266" y="630067"/>
                  <a:pt x="139042" y="643882"/>
                  <a:pt x="168275" y="654050"/>
                </a:cubicBezTo>
                <a:cubicBezTo>
                  <a:pt x="221039" y="672403"/>
                  <a:pt x="224153" y="667702"/>
                  <a:pt x="288925" y="673100"/>
                </a:cubicBezTo>
                <a:cubicBezTo>
                  <a:pt x="388893" y="690741"/>
                  <a:pt x="296292" y="675587"/>
                  <a:pt x="400050" y="688975"/>
                </a:cubicBezTo>
                <a:cubicBezTo>
                  <a:pt x="413856" y="690756"/>
                  <a:pt x="427504" y="693666"/>
                  <a:pt x="441325" y="695325"/>
                </a:cubicBezTo>
                <a:cubicBezTo>
                  <a:pt x="453978" y="696843"/>
                  <a:pt x="466716" y="697559"/>
                  <a:pt x="479425" y="698500"/>
                </a:cubicBezTo>
                <a:cubicBezTo>
                  <a:pt x="532300" y="702417"/>
                  <a:pt x="585314" y="703959"/>
                  <a:pt x="638175" y="708025"/>
                </a:cubicBezTo>
                <a:cubicBezTo>
                  <a:pt x="662537" y="709899"/>
                  <a:pt x="686827" y="712655"/>
                  <a:pt x="711200" y="714375"/>
                </a:cubicBezTo>
                <a:lnTo>
                  <a:pt x="908050" y="727075"/>
                </a:lnTo>
                <a:cubicBezTo>
                  <a:pt x="1051613" y="736541"/>
                  <a:pt x="949281" y="730600"/>
                  <a:pt x="1057275" y="736600"/>
                </a:cubicBezTo>
                <a:lnTo>
                  <a:pt x="1577975" y="733425"/>
                </a:lnTo>
                <a:cubicBezTo>
                  <a:pt x="1599167" y="733195"/>
                  <a:pt x="1620358" y="732047"/>
                  <a:pt x="1641475" y="730250"/>
                </a:cubicBezTo>
                <a:cubicBezTo>
                  <a:pt x="1668774" y="727927"/>
                  <a:pt x="1722253" y="724152"/>
                  <a:pt x="1755775" y="714375"/>
                </a:cubicBezTo>
                <a:cubicBezTo>
                  <a:pt x="1771839" y="709690"/>
                  <a:pt x="1787428" y="703491"/>
                  <a:pt x="1803400" y="698500"/>
                </a:cubicBezTo>
                <a:cubicBezTo>
                  <a:pt x="1821300" y="692906"/>
                  <a:pt x="1839926" y="689499"/>
                  <a:pt x="1857375" y="682625"/>
                </a:cubicBezTo>
                <a:cubicBezTo>
                  <a:pt x="1872786" y="676554"/>
                  <a:pt x="1920013" y="652943"/>
                  <a:pt x="1936750" y="638175"/>
                </a:cubicBezTo>
                <a:cubicBezTo>
                  <a:pt x="1946306" y="629743"/>
                  <a:pt x="1954575" y="619848"/>
                  <a:pt x="1962150" y="609600"/>
                </a:cubicBezTo>
                <a:cubicBezTo>
                  <a:pt x="1981327" y="583654"/>
                  <a:pt x="1995279" y="559942"/>
                  <a:pt x="2006600" y="530225"/>
                </a:cubicBezTo>
                <a:cubicBezTo>
                  <a:pt x="2010534" y="519900"/>
                  <a:pt x="2012950" y="509058"/>
                  <a:pt x="2016125" y="498475"/>
                </a:cubicBezTo>
                <a:cubicBezTo>
                  <a:pt x="2022045" y="427432"/>
                  <a:pt x="2024712" y="418323"/>
                  <a:pt x="2009775" y="317500"/>
                </a:cubicBezTo>
                <a:cubicBezTo>
                  <a:pt x="2008178" y="306721"/>
                  <a:pt x="1999819" y="298073"/>
                  <a:pt x="1993900" y="288925"/>
                </a:cubicBezTo>
                <a:cubicBezTo>
                  <a:pt x="1988151" y="280040"/>
                  <a:pt x="1982071" y="271262"/>
                  <a:pt x="1974850" y="263525"/>
                </a:cubicBezTo>
                <a:cubicBezTo>
                  <a:pt x="1958668" y="246188"/>
                  <a:pt x="1942414" y="235080"/>
                  <a:pt x="1920875" y="225425"/>
                </a:cubicBezTo>
                <a:cubicBezTo>
                  <a:pt x="1900072" y="216100"/>
                  <a:pt x="1879002" y="207234"/>
                  <a:pt x="1857375" y="200025"/>
                </a:cubicBezTo>
                <a:cubicBezTo>
                  <a:pt x="1818619" y="187106"/>
                  <a:pt x="1779438" y="175380"/>
                  <a:pt x="1739900" y="165100"/>
                </a:cubicBezTo>
                <a:cubicBezTo>
                  <a:pt x="1673567" y="147853"/>
                  <a:pt x="1607762" y="126904"/>
                  <a:pt x="1539875" y="117475"/>
                </a:cubicBezTo>
                <a:lnTo>
                  <a:pt x="1425575" y="101600"/>
                </a:lnTo>
                <a:cubicBezTo>
                  <a:pt x="1356831" y="92752"/>
                  <a:pt x="1287456" y="88245"/>
                  <a:pt x="1219200" y="76200"/>
                </a:cubicBezTo>
                <a:lnTo>
                  <a:pt x="1165225" y="66675"/>
                </a:lnTo>
                <a:cubicBezTo>
                  <a:pt x="1133424" y="60585"/>
                  <a:pt x="1102057" y="52000"/>
                  <a:pt x="1069975" y="47625"/>
                </a:cubicBezTo>
                <a:cubicBezTo>
                  <a:pt x="1014857" y="40109"/>
                  <a:pt x="976808" y="34539"/>
                  <a:pt x="920750" y="28575"/>
                </a:cubicBezTo>
                <a:cubicBezTo>
                  <a:pt x="897502" y="26102"/>
                  <a:pt x="874154" y="24647"/>
                  <a:pt x="850900" y="22225"/>
                </a:cubicBezTo>
                <a:cubicBezTo>
                  <a:pt x="823350" y="19355"/>
                  <a:pt x="795939" y="15163"/>
                  <a:pt x="768350" y="12700"/>
                </a:cubicBezTo>
                <a:cubicBezTo>
                  <a:pt x="736656" y="9870"/>
                  <a:pt x="704866" y="8219"/>
                  <a:pt x="673100" y="6350"/>
                </a:cubicBezTo>
                <a:cubicBezTo>
                  <a:pt x="589063" y="1407"/>
                  <a:pt x="631777" y="6797"/>
                  <a:pt x="584200" y="0"/>
                </a:cubicBezTo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018811146">
                  <a:custGeom>
                    <a:avLst/>
                    <a:gdLst>
                      <a:gd name="connsiteX0" fmla="*/ 879475 w 2020833"/>
                      <a:gd name="connsiteY0" fmla="*/ 57150 h 736600"/>
                      <a:gd name="connsiteX1" fmla="*/ 838200 w 2020833"/>
                      <a:gd name="connsiteY1" fmla="*/ 60325 h 736600"/>
                      <a:gd name="connsiteX2" fmla="*/ 574675 w 2020833"/>
                      <a:gd name="connsiteY2" fmla="*/ 69850 h 736600"/>
                      <a:gd name="connsiteX3" fmla="*/ 514350 w 2020833"/>
                      <a:gd name="connsiteY3" fmla="*/ 76200 h 736600"/>
                      <a:gd name="connsiteX4" fmla="*/ 482600 w 2020833"/>
                      <a:gd name="connsiteY4" fmla="*/ 82550 h 736600"/>
                      <a:gd name="connsiteX5" fmla="*/ 431800 w 2020833"/>
                      <a:gd name="connsiteY5" fmla="*/ 88900 h 736600"/>
                      <a:gd name="connsiteX6" fmla="*/ 409575 w 2020833"/>
                      <a:gd name="connsiteY6" fmla="*/ 95250 h 736600"/>
                      <a:gd name="connsiteX7" fmla="*/ 342900 w 2020833"/>
                      <a:gd name="connsiteY7" fmla="*/ 104775 h 736600"/>
                      <a:gd name="connsiteX8" fmla="*/ 292100 w 2020833"/>
                      <a:gd name="connsiteY8" fmla="*/ 117475 h 736600"/>
                      <a:gd name="connsiteX9" fmla="*/ 273050 w 2020833"/>
                      <a:gd name="connsiteY9" fmla="*/ 123825 h 736600"/>
                      <a:gd name="connsiteX10" fmla="*/ 215900 w 2020833"/>
                      <a:gd name="connsiteY10" fmla="*/ 136525 h 736600"/>
                      <a:gd name="connsiteX11" fmla="*/ 184150 w 2020833"/>
                      <a:gd name="connsiteY11" fmla="*/ 142875 h 736600"/>
                      <a:gd name="connsiteX12" fmla="*/ 146050 w 2020833"/>
                      <a:gd name="connsiteY12" fmla="*/ 155575 h 736600"/>
                      <a:gd name="connsiteX13" fmla="*/ 73025 w 2020833"/>
                      <a:gd name="connsiteY13" fmla="*/ 196850 h 736600"/>
                      <a:gd name="connsiteX14" fmla="*/ 25400 w 2020833"/>
                      <a:gd name="connsiteY14" fmla="*/ 260350 h 736600"/>
                      <a:gd name="connsiteX15" fmla="*/ 15875 w 2020833"/>
                      <a:gd name="connsiteY15" fmla="*/ 288925 h 736600"/>
                      <a:gd name="connsiteX16" fmla="*/ 6350 w 2020833"/>
                      <a:gd name="connsiteY16" fmla="*/ 314325 h 736600"/>
                      <a:gd name="connsiteX17" fmla="*/ 0 w 2020833"/>
                      <a:gd name="connsiteY17" fmla="*/ 346075 h 736600"/>
                      <a:gd name="connsiteX18" fmla="*/ 3175 w 2020833"/>
                      <a:gd name="connsiteY18" fmla="*/ 454025 h 736600"/>
                      <a:gd name="connsiteX19" fmla="*/ 15875 w 2020833"/>
                      <a:gd name="connsiteY19" fmla="*/ 492125 h 736600"/>
                      <a:gd name="connsiteX20" fmla="*/ 44450 w 2020833"/>
                      <a:gd name="connsiteY20" fmla="*/ 549275 h 736600"/>
                      <a:gd name="connsiteX21" fmla="*/ 69850 w 2020833"/>
                      <a:gd name="connsiteY21" fmla="*/ 584200 h 736600"/>
                      <a:gd name="connsiteX22" fmla="*/ 95250 w 2020833"/>
                      <a:gd name="connsiteY22" fmla="*/ 609600 h 736600"/>
                      <a:gd name="connsiteX23" fmla="*/ 168275 w 2020833"/>
                      <a:gd name="connsiteY23" fmla="*/ 654050 h 736600"/>
                      <a:gd name="connsiteX24" fmla="*/ 288925 w 2020833"/>
                      <a:gd name="connsiteY24" fmla="*/ 673100 h 736600"/>
                      <a:gd name="connsiteX25" fmla="*/ 400050 w 2020833"/>
                      <a:gd name="connsiteY25" fmla="*/ 688975 h 736600"/>
                      <a:gd name="connsiteX26" fmla="*/ 441325 w 2020833"/>
                      <a:gd name="connsiteY26" fmla="*/ 695325 h 736600"/>
                      <a:gd name="connsiteX27" fmla="*/ 479425 w 2020833"/>
                      <a:gd name="connsiteY27" fmla="*/ 698500 h 736600"/>
                      <a:gd name="connsiteX28" fmla="*/ 638175 w 2020833"/>
                      <a:gd name="connsiteY28" fmla="*/ 708025 h 736600"/>
                      <a:gd name="connsiteX29" fmla="*/ 711200 w 2020833"/>
                      <a:gd name="connsiteY29" fmla="*/ 714375 h 736600"/>
                      <a:gd name="connsiteX30" fmla="*/ 908050 w 2020833"/>
                      <a:gd name="connsiteY30" fmla="*/ 727075 h 736600"/>
                      <a:gd name="connsiteX31" fmla="*/ 1057275 w 2020833"/>
                      <a:gd name="connsiteY31" fmla="*/ 736600 h 736600"/>
                      <a:gd name="connsiteX32" fmla="*/ 1577975 w 2020833"/>
                      <a:gd name="connsiteY32" fmla="*/ 733425 h 736600"/>
                      <a:gd name="connsiteX33" fmla="*/ 1641475 w 2020833"/>
                      <a:gd name="connsiteY33" fmla="*/ 730250 h 736600"/>
                      <a:gd name="connsiteX34" fmla="*/ 1755775 w 2020833"/>
                      <a:gd name="connsiteY34" fmla="*/ 714375 h 736600"/>
                      <a:gd name="connsiteX35" fmla="*/ 1803400 w 2020833"/>
                      <a:gd name="connsiteY35" fmla="*/ 698500 h 736600"/>
                      <a:gd name="connsiteX36" fmla="*/ 1857375 w 2020833"/>
                      <a:gd name="connsiteY36" fmla="*/ 682625 h 736600"/>
                      <a:gd name="connsiteX37" fmla="*/ 1936750 w 2020833"/>
                      <a:gd name="connsiteY37" fmla="*/ 638175 h 736600"/>
                      <a:gd name="connsiteX38" fmla="*/ 1962150 w 2020833"/>
                      <a:gd name="connsiteY38" fmla="*/ 609600 h 736600"/>
                      <a:gd name="connsiteX39" fmla="*/ 2006600 w 2020833"/>
                      <a:gd name="connsiteY39" fmla="*/ 530225 h 736600"/>
                      <a:gd name="connsiteX40" fmla="*/ 2016125 w 2020833"/>
                      <a:gd name="connsiteY40" fmla="*/ 498475 h 736600"/>
                      <a:gd name="connsiteX41" fmla="*/ 2009775 w 2020833"/>
                      <a:gd name="connsiteY41" fmla="*/ 317500 h 736600"/>
                      <a:gd name="connsiteX42" fmla="*/ 1993900 w 2020833"/>
                      <a:gd name="connsiteY42" fmla="*/ 288925 h 736600"/>
                      <a:gd name="connsiteX43" fmla="*/ 1974850 w 2020833"/>
                      <a:gd name="connsiteY43" fmla="*/ 263525 h 736600"/>
                      <a:gd name="connsiteX44" fmla="*/ 1920875 w 2020833"/>
                      <a:gd name="connsiteY44" fmla="*/ 225425 h 736600"/>
                      <a:gd name="connsiteX45" fmla="*/ 1857375 w 2020833"/>
                      <a:gd name="connsiteY45" fmla="*/ 200025 h 736600"/>
                      <a:gd name="connsiteX46" fmla="*/ 1739900 w 2020833"/>
                      <a:gd name="connsiteY46" fmla="*/ 165100 h 736600"/>
                      <a:gd name="connsiteX47" fmla="*/ 1539875 w 2020833"/>
                      <a:gd name="connsiteY47" fmla="*/ 117475 h 736600"/>
                      <a:gd name="connsiteX48" fmla="*/ 1425575 w 2020833"/>
                      <a:gd name="connsiteY48" fmla="*/ 101600 h 736600"/>
                      <a:gd name="connsiteX49" fmla="*/ 1219200 w 2020833"/>
                      <a:gd name="connsiteY49" fmla="*/ 76200 h 736600"/>
                      <a:gd name="connsiteX50" fmla="*/ 1165225 w 2020833"/>
                      <a:gd name="connsiteY50" fmla="*/ 66675 h 736600"/>
                      <a:gd name="connsiteX51" fmla="*/ 1069975 w 2020833"/>
                      <a:gd name="connsiteY51" fmla="*/ 47625 h 736600"/>
                      <a:gd name="connsiteX52" fmla="*/ 920750 w 2020833"/>
                      <a:gd name="connsiteY52" fmla="*/ 28575 h 736600"/>
                      <a:gd name="connsiteX53" fmla="*/ 850900 w 2020833"/>
                      <a:gd name="connsiteY53" fmla="*/ 22225 h 736600"/>
                      <a:gd name="connsiteX54" fmla="*/ 768350 w 2020833"/>
                      <a:gd name="connsiteY54" fmla="*/ 12700 h 736600"/>
                      <a:gd name="connsiteX55" fmla="*/ 673100 w 2020833"/>
                      <a:gd name="connsiteY55" fmla="*/ 6350 h 736600"/>
                      <a:gd name="connsiteX56" fmla="*/ 584200 w 2020833"/>
                      <a:gd name="connsiteY56" fmla="*/ 0 h 73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</a:cxnLst>
                    <a:rect l="l" t="t" r="r" b="b"/>
                    <a:pathLst>
                      <a:path w="2020833" h="736600" extrusionOk="0">
                        <a:moveTo>
                          <a:pt x="879475" y="57150"/>
                        </a:moveTo>
                        <a:cubicBezTo>
                          <a:pt x="868174" y="58944"/>
                          <a:pt x="854210" y="59287"/>
                          <a:pt x="838200" y="60325"/>
                        </a:cubicBezTo>
                        <a:cubicBezTo>
                          <a:pt x="755597" y="58004"/>
                          <a:pt x="632845" y="66299"/>
                          <a:pt x="574675" y="69850"/>
                        </a:cubicBezTo>
                        <a:cubicBezTo>
                          <a:pt x="557973" y="75254"/>
                          <a:pt x="532725" y="69635"/>
                          <a:pt x="514350" y="76200"/>
                        </a:cubicBezTo>
                        <a:cubicBezTo>
                          <a:pt x="504250" y="77270"/>
                          <a:pt x="493125" y="81906"/>
                          <a:pt x="482600" y="82550"/>
                        </a:cubicBezTo>
                        <a:cubicBezTo>
                          <a:pt x="465419" y="83568"/>
                          <a:pt x="444144" y="86942"/>
                          <a:pt x="431800" y="88900"/>
                        </a:cubicBezTo>
                        <a:cubicBezTo>
                          <a:pt x="425090" y="90509"/>
                          <a:pt x="417553" y="94975"/>
                          <a:pt x="409575" y="95250"/>
                        </a:cubicBezTo>
                        <a:cubicBezTo>
                          <a:pt x="388265" y="99463"/>
                          <a:pt x="362131" y="100612"/>
                          <a:pt x="342900" y="104775"/>
                        </a:cubicBezTo>
                        <a:cubicBezTo>
                          <a:pt x="310883" y="120035"/>
                          <a:pt x="345827" y="100543"/>
                          <a:pt x="292100" y="117475"/>
                        </a:cubicBezTo>
                        <a:cubicBezTo>
                          <a:pt x="285067" y="117582"/>
                          <a:pt x="278959" y="122637"/>
                          <a:pt x="273050" y="123825"/>
                        </a:cubicBezTo>
                        <a:cubicBezTo>
                          <a:pt x="252900" y="127999"/>
                          <a:pt x="239583" y="131843"/>
                          <a:pt x="215900" y="136525"/>
                        </a:cubicBezTo>
                        <a:cubicBezTo>
                          <a:pt x="204914" y="138238"/>
                          <a:pt x="196455" y="140700"/>
                          <a:pt x="184150" y="142875"/>
                        </a:cubicBezTo>
                        <a:cubicBezTo>
                          <a:pt x="170309" y="147103"/>
                          <a:pt x="157588" y="149130"/>
                          <a:pt x="146050" y="155575"/>
                        </a:cubicBezTo>
                        <a:cubicBezTo>
                          <a:pt x="87556" y="185011"/>
                          <a:pt x="117119" y="176783"/>
                          <a:pt x="73025" y="196850"/>
                        </a:cubicBezTo>
                        <a:cubicBezTo>
                          <a:pt x="61827" y="215464"/>
                          <a:pt x="29178" y="233168"/>
                          <a:pt x="25400" y="260350"/>
                        </a:cubicBezTo>
                        <a:cubicBezTo>
                          <a:pt x="20105" y="269768"/>
                          <a:pt x="17757" y="278081"/>
                          <a:pt x="15875" y="288925"/>
                        </a:cubicBezTo>
                        <a:cubicBezTo>
                          <a:pt x="12229" y="297274"/>
                          <a:pt x="7705" y="304488"/>
                          <a:pt x="6350" y="314325"/>
                        </a:cubicBezTo>
                        <a:cubicBezTo>
                          <a:pt x="3483" y="327005"/>
                          <a:pt x="1750" y="335735"/>
                          <a:pt x="0" y="346075"/>
                        </a:cubicBezTo>
                        <a:cubicBezTo>
                          <a:pt x="-3646" y="381964"/>
                          <a:pt x="1990" y="415998"/>
                          <a:pt x="3175" y="454025"/>
                        </a:cubicBezTo>
                        <a:cubicBezTo>
                          <a:pt x="4398" y="464096"/>
                          <a:pt x="10089" y="476849"/>
                          <a:pt x="15875" y="492125"/>
                        </a:cubicBezTo>
                        <a:cubicBezTo>
                          <a:pt x="24013" y="512983"/>
                          <a:pt x="34239" y="531101"/>
                          <a:pt x="44450" y="549275"/>
                        </a:cubicBezTo>
                        <a:cubicBezTo>
                          <a:pt x="52430" y="562006"/>
                          <a:pt x="62001" y="570887"/>
                          <a:pt x="69850" y="584200"/>
                        </a:cubicBezTo>
                        <a:cubicBezTo>
                          <a:pt x="78608" y="591596"/>
                          <a:pt x="85537" y="604021"/>
                          <a:pt x="95250" y="609600"/>
                        </a:cubicBezTo>
                        <a:cubicBezTo>
                          <a:pt x="120799" y="628846"/>
                          <a:pt x="137240" y="644546"/>
                          <a:pt x="168275" y="654050"/>
                        </a:cubicBezTo>
                        <a:cubicBezTo>
                          <a:pt x="221553" y="671175"/>
                          <a:pt x="222909" y="668267"/>
                          <a:pt x="288925" y="673100"/>
                        </a:cubicBezTo>
                        <a:cubicBezTo>
                          <a:pt x="394685" y="674237"/>
                          <a:pt x="313099" y="665361"/>
                          <a:pt x="400050" y="688975"/>
                        </a:cubicBezTo>
                        <a:cubicBezTo>
                          <a:pt x="412072" y="691785"/>
                          <a:pt x="425966" y="693173"/>
                          <a:pt x="441325" y="695325"/>
                        </a:cubicBezTo>
                        <a:cubicBezTo>
                          <a:pt x="454734" y="693789"/>
                          <a:pt x="467682" y="695769"/>
                          <a:pt x="479425" y="698500"/>
                        </a:cubicBezTo>
                        <a:cubicBezTo>
                          <a:pt x="528138" y="696892"/>
                          <a:pt x="582753" y="701423"/>
                          <a:pt x="638175" y="708025"/>
                        </a:cubicBezTo>
                        <a:cubicBezTo>
                          <a:pt x="664226" y="710270"/>
                          <a:pt x="685798" y="712889"/>
                          <a:pt x="711200" y="714375"/>
                        </a:cubicBezTo>
                        <a:cubicBezTo>
                          <a:pt x="768849" y="725449"/>
                          <a:pt x="826656" y="728334"/>
                          <a:pt x="908050" y="727075"/>
                        </a:cubicBezTo>
                        <a:cubicBezTo>
                          <a:pt x="1054061" y="726347"/>
                          <a:pt x="952247" y="733428"/>
                          <a:pt x="1057275" y="736600"/>
                        </a:cubicBezTo>
                        <a:cubicBezTo>
                          <a:pt x="1166683" y="717756"/>
                          <a:pt x="1466180" y="758132"/>
                          <a:pt x="1577975" y="733425"/>
                        </a:cubicBezTo>
                        <a:cubicBezTo>
                          <a:pt x="1593971" y="732335"/>
                          <a:pt x="1622679" y="728380"/>
                          <a:pt x="1641475" y="730250"/>
                        </a:cubicBezTo>
                        <a:cubicBezTo>
                          <a:pt x="1672106" y="727864"/>
                          <a:pt x="1722807" y="725782"/>
                          <a:pt x="1755775" y="714375"/>
                        </a:cubicBezTo>
                        <a:cubicBezTo>
                          <a:pt x="1768524" y="707223"/>
                          <a:pt x="1784506" y="703879"/>
                          <a:pt x="1803400" y="698500"/>
                        </a:cubicBezTo>
                        <a:cubicBezTo>
                          <a:pt x="1822420" y="690442"/>
                          <a:pt x="1838797" y="689930"/>
                          <a:pt x="1857375" y="682625"/>
                        </a:cubicBezTo>
                        <a:cubicBezTo>
                          <a:pt x="1869690" y="676018"/>
                          <a:pt x="1918087" y="657172"/>
                          <a:pt x="1936750" y="638175"/>
                        </a:cubicBezTo>
                        <a:cubicBezTo>
                          <a:pt x="1947036" y="629315"/>
                          <a:pt x="1954809" y="620033"/>
                          <a:pt x="1962150" y="609600"/>
                        </a:cubicBezTo>
                        <a:cubicBezTo>
                          <a:pt x="1976824" y="580151"/>
                          <a:pt x="1995663" y="562027"/>
                          <a:pt x="2006600" y="530225"/>
                        </a:cubicBezTo>
                        <a:cubicBezTo>
                          <a:pt x="2010726" y="522187"/>
                          <a:pt x="2012727" y="509254"/>
                          <a:pt x="2016125" y="498475"/>
                        </a:cubicBezTo>
                        <a:cubicBezTo>
                          <a:pt x="2020130" y="426783"/>
                          <a:pt x="2024513" y="418934"/>
                          <a:pt x="2009775" y="317500"/>
                        </a:cubicBezTo>
                        <a:cubicBezTo>
                          <a:pt x="2009014" y="308297"/>
                          <a:pt x="2000167" y="298141"/>
                          <a:pt x="1993900" y="288925"/>
                        </a:cubicBezTo>
                        <a:cubicBezTo>
                          <a:pt x="1985920" y="279865"/>
                          <a:pt x="1981350" y="270830"/>
                          <a:pt x="1974850" y="263525"/>
                        </a:cubicBezTo>
                        <a:cubicBezTo>
                          <a:pt x="1959026" y="247504"/>
                          <a:pt x="1942619" y="233948"/>
                          <a:pt x="1920875" y="225425"/>
                        </a:cubicBezTo>
                        <a:cubicBezTo>
                          <a:pt x="1898586" y="215983"/>
                          <a:pt x="1883395" y="207427"/>
                          <a:pt x="1857375" y="200025"/>
                        </a:cubicBezTo>
                        <a:cubicBezTo>
                          <a:pt x="1820396" y="191356"/>
                          <a:pt x="1777973" y="177841"/>
                          <a:pt x="1739900" y="165100"/>
                        </a:cubicBezTo>
                        <a:cubicBezTo>
                          <a:pt x="1674561" y="135273"/>
                          <a:pt x="1609489" y="131964"/>
                          <a:pt x="1539875" y="117475"/>
                        </a:cubicBezTo>
                        <a:cubicBezTo>
                          <a:pt x="1513591" y="117365"/>
                          <a:pt x="1449242" y="106770"/>
                          <a:pt x="1425575" y="101600"/>
                        </a:cubicBezTo>
                        <a:cubicBezTo>
                          <a:pt x="1344929" y="95870"/>
                          <a:pt x="1280815" y="74231"/>
                          <a:pt x="1219200" y="76200"/>
                        </a:cubicBezTo>
                        <a:cubicBezTo>
                          <a:pt x="1199431" y="74521"/>
                          <a:pt x="1178993" y="70450"/>
                          <a:pt x="1165225" y="66675"/>
                        </a:cubicBezTo>
                        <a:cubicBezTo>
                          <a:pt x="1135963" y="61521"/>
                          <a:pt x="1104487" y="54328"/>
                          <a:pt x="1069975" y="47625"/>
                        </a:cubicBezTo>
                        <a:cubicBezTo>
                          <a:pt x="1015616" y="37751"/>
                          <a:pt x="976266" y="39359"/>
                          <a:pt x="920750" y="28575"/>
                        </a:cubicBezTo>
                        <a:cubicBezTo>
                          <a:pt x="899692" y="25304"/>
                          <a:pt x="873661" y="22495"/>
                          <a:pt x="850900" y="22225"/>
                        </a:cubicBezTo>
                        <a:cubicBezTo>
                          <a:pt x="820768" y="21043"/>
                          <a:pt x="793224" y="16038"/>
                          <a:pt x="768350" y="12700"/>
                        </a:cubicBezTo>
                        <a:cubicBezTo>
                          <a:pt x="737340" y="7539"/>
                          <a:pt x="703890" y="11983"/>
                          <a:pt x="673100" y="6350"/>
                        </a:cubicBezTo>
                        <a:cubicBezTo>
                          <a:pt x="591122" y="6463"/>
                          <a:pt x="630143" y="3003"/>
                          <a:pt x="58420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D673BCC-AEEB-4C4F-9C8E-B326A2364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3896"/>
            <a:ext cx="12200777" cy="57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33372</TotalTime>
  <Words>711</Words>
  <Application>Microsoft Office PowerPoint</Application>
  <PresentationFormat>Widescreen</PresentationFormat>
  <Paragraphs>213</Paragraphs>
  <Slides>27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72Brand</vt:lpstr>
      <vt:lpstr>Arial</vt:lpstr>
      <vt:lpstr>Arial Black</vt:lpstr>
      <vt:lpstr>BlinkMacSystemFont</vt:lpstr>
      <vt:lpstr>Calibri</vt:lpstr>
      <vt:lpstr>Calibri Light</vt:lpstr>
      <vt:lpstr>Cambria Math</vt:lpstr>
      <vt:lpstr>Consolas</vt:lpstr>
      <vt:lpstr>Euclid Circular B</vt:lpstr>
      <vt:lpstr>Euclid Circular B Light</vt:lpstr>
      <vt:lpstr>Guardian TextSans Web</vt:lpstr>
      <vt:lpstr>Lexend</vt:lpstr>
      <vt:lpstr>Raleway</vt:lpstr>
      <vt:lpstr>Raleway Black</vt:lpstr>
      <vt:lpstr>Raleway Medium</vt:lpstr>
      <vt:lpstr>Raleway SemiBold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Agenda</vt:lpstr>
      <vt:lpstr>Alan Turing (1956) – The birth of AI </vt:lpstr>
      <vt:lpstr>PowerPoint Presentation</vt:lpstr>
      <vt:lpstr>PowerPoint Presentation</vt:lpstr>
      <vt:lpstr>PowerPoint Presentation</vt:lpstr>
      <vt:lpstr>How AI improved so much recently?</vt:lpstr>
      <vt:lpstr>Simply, how AI works…</vt:lpstr>
      <vt:lpstr>PowerPoint Presentation</vt:lpstr>
      <vt:lpstr>Probability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Integration Libs for .NET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Journey</dc:title>
  <dc:creator>Alper Ebicoglu</dc:creator>
  <cp:lastModifiedBy>Alper Ebiçoğlu</cp:lastModifiedBy>
  <cp:revision>1531</cp:revision>
  <dcterms:created xsi:type="dcterms:W3CDTF">2022-02-27T10:42:11Z</dcterms:created>
  <dcterms:modified xsi:type="dcterms:W3CDTF">2025-05-21T13:17:18Z</dcterms:modified>
</cp:coreProperties>
</file>